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11"/>
  </p:notesMasterIdLst>
  <p:sldIdLst>
    <p:sldId id="256" r:id="rId4"/>
    <p:sldId id="272" r:id="rId5"/>
    <p:sldId id="273" r:id="rId6"/>
    <p:sldId id="274" r:id="rId7"/>
    <p:sldId id="275" r:id="rId8"/>
    <p:sldId id="276" r:id="rId9"/>
    <p:sldId id="271" r:id="rId1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/>
    <p:restoredTop sz="94529"/>
  </p:normalViewPr>
  <p:slideViewPr>
    <p:cSldViewPr>
      <p:cViewPr varScale="1">
        <p:scale>
          <a:sx n="103" d="100"/>
          <a:sy n="103" d="100"/>
        </p:scale>
        <p:origin x="78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8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 smtClean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Hervé</a:t>
            </a:r>
            <a:r>
              <a:rPr lang="en-US" altLang="en-US" sz="844" baseline="0" dirty="0" smtClean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Clément</a:t>
            </a:r>
            <a:r>
              <a:rPr lang="en-US" altLang="en-US" sz="844" dirty="0" smtClean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, 30</a:t>
            </a:r>
            <a:r>
              <a:rPr lang="en-US" altLang="en-US" sz="844" baseline="30000" dirty="0" smtClean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th</a:t>
            </a:r>
            <a:r>
              <a:rPr lang="en-US" altLang="en-US" sz="844" baseline="0" dirty="0" smtClean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October 2020</a:t>
            </a:r>
            <a:endParaRPr lang="en-US" altLang="en-US" sz="844" dirty="0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 smtClean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Hervé</a:t>
            </a:r>
            <a:r>
              <a:rPr lang="en-US" altLang="en-US" sz="844" baseline="0" dirty="0" smtClean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Clément</a:t>
            </a:r>
            <a:r>
              <a:rPr lang="en-US" altLang="en-US" sz="844" dirty="0" smtClean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, 30</a:t>
            </a:r>
            <a:r>
              <a:rPr lang="en-US" altLang="en-US" sz="844" baseline="30000" dirty="0" smtClean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th</a:t>
            </a:r>
            <a:r>
              <a:rPr lang="en-US" altLang="en-US" sz="844" baseline="0" dirty="0" smtClean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October 2020</a:t>
            </a:r>
            <a:endParaRPr lang="en-US" altLang="en-US" sz="844" dirty="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‹N°›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 smtClea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 smtClean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5.tm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796282" cy="14600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Report from the ASO AC</a:t>
            </a:r>
            <a:endParaRPr lang="en-US" alt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https://aso.icann.org/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24" y="411510"/>
            <a:ext cx="2968177" cy="8015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ICANN ASO AC (Address Council)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3558"/>
            <a:ext cx="7001852" cy="3943900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Address Council Members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6357294" cy="3799519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44208" y="998274"/>
            <a:ext cx="28381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Last appointments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Esteban </a:t>
            </a:r>
            <a:r>
              <a:rPr lang="en-US" sz="1400" dirty="0" err="1" smtClean="0">
                <a:solidFill>
                  <a:schemeClr val="tx2"/>
                </a:solidFill>
              </a:rPr>
              <a:t>Lescano</a:t>
            </a:r>
            <a:r>
              <a:rPr lang="en-US" sz="1400" dirty="0" smtClean="0">
                <a:solidFill>
                  <a:schemeClr val="tx2"/>
                </a:solidFill>
              </a:rPr>
              <a:t> * (LACNIC)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en-US" sz="1200" dirty="0" smtClean="0">
                <a:solidFill>
                  <a:schemeClr val="tx2"/>
                </a:solidFill>
              </a:rPr>
              <a:t>April 2020 – March </a:t>
            </a:r>
            <a:r>
              <a:rPr lang="en-US" sz="1200" dirty="0" smtClean="0">
                <a:solidFill>
                  <a:schemeClr val="tx2"/>
                </a:solidFill>
              </a:rPr>
              <a:t>2021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Jorge Villa (LACNIC)</a:t>
            </a:r>
          </a:p>
          <a:p>
            <a:pPr algn="l"/>
            <a:r>
              <a:rPr lang="en-US" sz="1200" dirty="0" smtClean="0">
                <a:solidFill>
                  <a:schemeClr val="tx2"/>
                </a:solidFill>
              </a:rPr>
              <a:t>	Jan 2021 – Dec 2023</a:t>
            </a:r>
            <a:endParaRPr lang="en-US" sz="1200" dirty="0" smtClean="0">
              <a:solidFill>
                <a:schemeClr val="tx2"/>
              </a:solidFill>
            </a:endParaRP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Saul Stein (</a:t>
            </a:r>
            <a:r>
              <a:rPr lang="en-US" sz="1400" dirty="0" err="1" smtClean="0">
                <a:solidFill>
                  <a:schemeClr val="tx2"/>
                </a:solidFill>
              </a:rPr>
              <a:t>AfriNIC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en-US" sz="1200" dirty="0" smtClean="0">
                <a:solidFill>
                  <a:schemeClr val="tx2"/>
                </a:solidFill>
              </a:rPr>
              <a:t>Jan 2021 – Dec 2023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Nicole Chan * (APNIC)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en-US" sz="1200" dirty="0" smtClean="0">
                <a:solidFill>
                  <a:schemeClr val="tx2"/>
                </a:solidFill>
              </a:rPr>
              <a:t>Jan 2021 – Dec 2021</a:t>
            </a:r>
          </a:p>
          <a:p>
            <a:pPr algn="l"/>
            <a:r>
              <a:rPr lang="en-US" sz="1400" dirty="0" err="1" smtClean="0">
                <a:solidFill>
                  <a:schemeClr val="tx2"/>
                </a:solidFill>
              </a:rPr>
              <a:t>Shubham</a:t>
            </a:r>
            <a:r>
              <a:rPr lang="en-US" sz="1400" dirty="0" smtClean="0">
                <a:solidFill>
                  <a:schemeClr val="tx2"/>
                </a:solidFill>
              </a:rPr>
              <a:t> Saran (APNIC)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en-US" sz="1200" dirty="0" smtClean="0">
                <a:solidFill>
                  <a:schemeClr val="tx2"/>
                </a:solidFill>
              </a:rPr>
              <a:t>Jan 2021 – Dec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660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2020 ASO AC Participation </a:t>
            </a:r>
            <a:r>
              <a:rPr lang="fr-FR" dirty="0"/>
              <a:t>R</a:t>
            </a:r>
            <a:r>
              <a:rPr lang="fr-FR" dirty="0" smtClean="0"/>
              <a:t>ecord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22069"/>
              </p:ext>
            </p:extLst>
          </p:nvPr>
        </p:nvGraphicFramePr>
        <p:xfrm>
          <a:off x="1115616" y="987574"/>
          <a:ext cx="6192688" cy="3672409"/>
        </p:xfrm>
        <a:graphic>
          <a:graphicData uri="http://schemas.openxmlformats.org/drawingml/2006/table">
            <a:tbl>
              <a:tblPr/>
              <a:tblGrid>
                <a:gridCol w="1878041"/>
                <a:gridCol w="2269371"/>
                <a:gridCol w="2045276"/>
              </a:tblGrid>
              <a:tr h="2580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REGION</a:t>
                      </a:r>
                    </a:p>
                  </a:txBody>
                  <a:tcPr marL="64800" marR="64800" marT="27360" marB="2736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Member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Attendance (out of 10)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Wafa Dahmani Zaafouri*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Mike Silber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Mukhangu Noah Maina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9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Aftab Siddiqui [Chair]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Brajesh Jain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Simon Sohel Baroi*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Martin Hannigan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Kevin Blumberg*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Louis Lee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9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Jorge Villa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Ricardo Patara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Esteban Lescano*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14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Nurani Nimpuno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Filiz Yilmaz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Hervé Clément*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75606"/>
            <a:ext cx="1296144" cy="542375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71" y="1995686"/>
            <a:ext cx="1590897" cy="543001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66" y="2715126"/>
            <a:ext cx="1629002" cy="495369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91830"/>
            <a:ext cx="1280927" cy="627027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44" y="4017919"/>
            <a:ext cx="1790950" cy="543001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AC Appointments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5746" y="775937"/>
            <a:ext cx="813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Current Appointments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4851" y="1275606"/>
            <a:ext cx="8140700" cy="17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Maemura Akinori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10 ICANN Board, 2019 - 2022 (from APNIC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Ron da Silva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9 ICANN Board,  2018 - 2021 (from ARIN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Pankaj Chaturvedi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ASO Representative in the ICANN NomCom – </a:t>
            </a:r>
            <a:r>
              <a:rPr lang="en-US" altLang="fr-FR" sz="1600" dirty="0" smtClean="0">
                <a:solidFill>
                  <a:srgbClr val="000000"/>
                </a:solidFill>
              </a:rPr>
              <a:t>2020 </a:t>
            </a:r>
            <a:r>
              <a:rPr lang="en-US" altLang="fr-FR" sz="1600" dirty="0">
                <a:solidFill>
                  <a:srgbClr val="000000"/>
                </a:solidFill>
              </a:rPr>
              <a:t>term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6676" y="3185288"/>
            <a:ext cx="39195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2020 Appointments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2315" y="3613913"/>
            <a:ext cx="8135938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Seat 9 ICANN Board Start of selection process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Term 2021 – 2024 (APNIC region not eligible)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ASO Representative to ICANN NomCom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2021 </a:t>
            </a:r>
            <a:r>
              <a:rPr lang="en-US" altLang="fr-FR" sz="1600" dirty="0" smtClean="0">
                <a:solidFill>
                  <a:srgbClr val="000000"/>
                </a:solidFill>
              </a:rPr>
              <a:t>Term – Pankaj Chaturvedi was re-appointed last July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 Board Seat 9 Appointment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4" y="850552"/>
            <a:ext cx="8268891" cy="3953445"/>
          </a:xfrm>
        </p:spPr>
        <p:txBody>
          <a:bodyPr/>
          <a:lstStyle/>
          <a:p>
            <a:r>
              <a:rPr lang="en-US" sz="2000" dirty="0" smtClean="0"/>
              <a:t>Nomination Phase: 15 September 2020 – 15 November 2020</a:t>
            </a:r>
          </a:p>
          <a:p>
            <a:r>
              <a:rPr lang="en-US" sz="2000" dirty="0" smtClean="0"/>
              <a:t>Comment Phase: 21 December 2020 – 17 January 2021</a:t>
            </a:r>
          </a:p>
          <a:p>
            <a:r>
              <a:rPr lang="en-US" sz="2000" dirty="0" smtClean="0"/>
              <a:t>ICANN Due Diligence for nominated candidates</a:t>
            </a:r>
          </a:p>
          <a:p>
            <a:r>
              <a:rPr lang="en-US" sz="2000" dirty="0" smtClean="0"/>
              <a:t>Interview Phase: 25 January 2021 – 30 March 2021</a:t>
            </a:r>
          </a:p>
          <a:p>
            <a:r>
              <a:rPr lang="en-US" sz="2000" dirty="0" smtClean="0"/>
              <a:t>Selection Phase (deliberation): 1 – 16 April 2021</a:t>
            </a:r>
          </a:p>
          <a:p>
            <a:r>
              <a:rPr lang="en-US" sz="2000" dirty="0" smtClean="0"/>
              <a:t>Selection Phase (voting): 19 – 25 April 2021</a:t>
            </a:r>
          </a:p>
          <a:p>
            <a:r>
              <a:rPr lang="en-US" sz="2000" dirty="0" smtClean="0"/>
              <a:t>Announcement of selected candidate: ~ 30 April 2021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</a:t>
            </a:r>
            <a:r>
              <a:rPr lang="fr-F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://aso.icann.org/icann-board/icann-board-elections/2021-icann-board-of-directors-seat-9-elections/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10179</TotalTime>
  <Pages>0</Pages>
  <Words>271</Words>
  <Characters>0</Characters>
  <Application>Microsoft Office PowerPoint</Application>
  <PresentationFormat>Affichage à l'écran (16:9)</PresentationFormat>
  <Lines>0</Lines>
  <Paragraphs>79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Gill Sans</vt:lpstr>
      <vt:lpstr>Gill Sans (Headings)</vt:lpstr>
      <vt:lpstr>Helvetica Neue</vt:lpstr>
      <vt:lpstr>Helvetica Neue Light</vt:lpstr>
      <vt:lpstr>新細明體</vt:lpstr>
      <vt:lpstr>ヒラギノ角ゴ ProN W3</vt:lpstr>
      <vt:lpstr>Title &amp; Subtitle</vt:lpstr>
      <vt:lpstr>Title &amp; Bullets</vt:lpstr>
      <vt:lpstr>Questions</vt:lpstr>
      <vt:lpstr>Report from the ASO AC</vt:lpstr>
      <vt:lpstr>The ICANN ASO AC (Address Council)</vt:lpstr>
      <vt:lpstr>2020 Address Council Members</vt:lpstr>
      <vt:lpstr>2020 ASO AC Participation Record</vt:lpstr>
      <vt:lpstr>ASO AC Appointments</vt:lpstr>
      <vt:lpstr>ICANN Board Seat 9 Appointment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CLEMENT Herve TGI/OLN</cp:lastModifiedBy>
  <cp:revision>26</cp:revision>
  <dcterms:modified xsi:type="dcterms:W3CDTF">2020-10-27T12:24:10Z</dcterms:modified>
</cp:coreProperties>
</file>