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4"/>
  </p:notesMasterIdLst>
  <p:handoutMasterIdLst>
    <p:handoutMasterId r:id="rId25"/>
  </p:handoutMasterIdLst>
  <p:sldIdLst>
    <p:sldId id="315" r:id="rId2"/>
    <p:sldId id="594" r:id="rId3"/>
    <p:sldId id="591" r:id="rId4"/>
    <p:sldId id="590" r:id="rId5"/>
    <p:sldId id="589" r:id="rId6"/>
    <p:sldId id="582" r:id="rId7"/>
    <p:sldId id="575" r:id="rId8"/>
    <p:sldId id="576" r:id="rId9"/>
    <p:sldId id="577" r:id="rId10"/>
    <p:sldId id="578" r:id="rId11"/>
    <p:sldId id="581" r:id="rId12"/>
    <p:sldId id="570" r:id="rId13"/>
    <p:sldId id="585" r:id="rId14"/>
    <p:sldId id="569" r:id="rId15"/>
    <p:sldId id="571" r:id="rId16"/>
    <p:sldId id="588" r:id="rId17"/>
    <p:sldId id="573" r:id="rId18"/>
    <p:sldId id="583" r:id="rId19"/>
    <p:sldId id="565" r:id="rId20"/>
    <p:sldId id="572" r:id="rId21"/>
    <p:sldId id="584" r:id="rId22"/>
    <p:sldId id="593" r:id="rId2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bian Bustamante" initials="FB" lastIdx="19" clrIdx="0">
    <p:extLst>
      <p:ext uri="{19B8F6BF-5375-455C-9EA6-DF929625EA0E}">
        <p15:presenceInfo xmlns:p15="http://schemas.microsoft.com/office/powerpoint/2012/main" userId="Fabian Bustamante" providerId="None"/>
      </p:ext>
    </p:extLst>
  </p:cmAuthor>
  <p:cmAuthor id="2" name="Byungjin Jun" initials="BJ" lastIdx="6" clrIdx="1">
    <p:extLst>
      <p:ext uri="{19B8F6BF-5375-455C-9EA6-DF929625EA0E}">
        <p15:presenceInfo xmlns:p15="http://schemas.microsoft.com/office/powerpoint/2012/main" userId="S::bjj526@ads.northwestern.edu::3bf78ab3-1727-4dff-8c31-6d1742a762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0000"/>
    <a:srgbClr val="767676"/>
    <a:srgbClr val="5160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2" autoAdjust="0"/>
    <p:restoredTop sz="81924" autoAdjust="0"/>
  </p:normalViewPr>
  <p:slideViewPr>
    <p:cSldViewPr snapToGrid="0" snapToObjects="1">
      <p:cViewPr varScale="1">
        <p:scale>
          <a:sx n="72" d="100"/>
          <a:sy n="72" d="100"/>
        </p:scale>
        <p:origin x="224" y="288"/>
      </p:cViewPr>
      <p:guideLst>
        <p:guide orient="horz" pos="2183"/>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2" d="100"/>
        <a:sy n="152" d="100"/>
      </p:scale>
      <p:origin x="0" y="0"/>
    </p:cViewPr>
  </p:sorterViewPr>
  <p:notesViewPr>
    <p:cSldViewPr snapToGrid="0" snapToObjects="1">
      <p:cViewPr varScale="1">
        <p:scale>
          <a:sx n="121" d="100"/>
          <a:sy n="121" d="100"/>
        </p:scale>
        <p:origin x="386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2E2D2D-B2C9-3F40-A29A-67D3835A007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660941C-CECE-4640-A5F0-67CF913150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EB88BB-4C1D-1F49-AA33-44B1C75CF0C9}" type="datetimeFigureOut">
              <a:rPr lang="en-US" smtClean="0"/>
              <a:t>10/27/20</a:t>
            </a:fld>
            <a:endParaRPr lang="en-US"/>
          </a:p>
        </p:txBody>
      </p:sp>
      <p:sp>
        <p:nvSpPr>
          <p:cNvPr id="4" name="Footer Placeholder 3">
            <a:extLst>
              <a:ext uri="{FF2B5EF4-FFF2-40B4-BE49-F238E27FC236}">
                <a16:creationId xmlns:a16="http://schemas.microsoft.com/office/drawing/2014/main" id="{24C297C5-2B34-7D4A-B3FB-7B16589328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1CC2013-F044-CC44-B088-BBA1AD4008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40901C-5406-C347-A271-0631BC0E74DD}" type="slidenum">
              <a:rPr lang="en-US" smtClean="0"/>
              <a:t>‹#›</a:t>
            </a:fld>
            <a:endParaRPr lang="en-US"/>
          </a:p>
        </p:txBody>
      </p:sp>
    </p:spTree>
    <p:extLst>
      <p:ext uri="{BB962C8B-B14F-4D97-AF65-F5344CB8AC3E}">
        <p14:creationId xmlns:p14="http://schemas.microsoft.com/office/powerpoint/2010/main" val="824949611"/>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0:40:39.311"/>
    </inkml:context>
    <inkml:brush xml:id="br0">
      <inkml:brushProperty name="width" value="0.1" units="cm"/>
      <inkml:brushProperty name="height" value="0.6" units="cm"/>
      <inkml:brushProperty name="color" value="#849398"/>
      <inkml:brushProperty name="inkEffects" value="pencil"/>
    </inkml:brush>
  </inkml:definitions>
  <inkml:trace contextRef="#ctx0" brushRef="#br0">1 0 16383,'0'0'0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0:41:03.938"/>
    </inkml:context>
    <inkml:brush xml:id="br0">
      <inkml:brushProperty name="width" value="0.1" units="cm"/>
      <inkml:brushProperty name="height" value="0.6" units="cm"/>
      <inkml:brushProperty name="color" value="#849398"/>
      <inkml:brushProperty name="inkEffects" value="pencil"/>
    </inkml:brush>
  </inkml:definitions>
  <inkml:trace contextRef="#ctx0" brushRef="#br0">0 1 16383,'0'0'0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A179B4-F997-D14E-822F-9FC69CE03670}" type="datetimeFigureOut">
              <a:rPr lang="en-US" smtClean="0"/>
              <a:t>10/27/20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F46FD7-2071-D545-BE76-98C1CEF5A50C}" type="slidenum">
              <a:rPr lang="en-US" smtClean="0"/>
              <a:t>‹#›</a:t>
            </a:fld>
            <a:endParaRPr lang="en-US"/>
          </a:p>
        </p:txBody>
      </p:sp>
    </p:spTree>
    <p:extLst>
      <p:ext uri="{BB962C8B-B14F-4D97-AF65-F5344CB8AC3E}">
        <p14:creationId xmlns:p14="http://schemas.microsoft.com/office/powerpoint/2010/main" val="971816950"/>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aseline="0" dirty="0"/>
              <a:t>Hi everyone, </a:t>
            </a:r>
            <a:r>
              <a:rPr lang="en-US" baseline="0" dirty="0" err="1"/>
              <a:t>Andra</a:t>
            </a:r>
            <a:r>
              <a:rPr lang="en-US" baseline="0" dirty="0"/>
              <a:t> here – thank you for joining me in this session today! </a:t>
            </a:r>
          </a:p>
          <a:p>
            <a:r>
              <a:rPr lang="en-US" baseline="0" dirty="0"/>
              <a:t>Today I’m going to discuss how cellular IoT relies on mobile international roaming; and how “things” are mostly in roaming.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6108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3611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1043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228190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4604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68755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9008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ecosystem</a:t>
            </a:r>
          </a:p>
        </p:txBody>
      </p:sp>
    </p:spTree>
    <p:extLst>
      <p:ext uri="{BB962C8B-B14F-4D97-AF65-F5344CB8AC3E}">
        <p14:creationId xmlns:p14="http://schemas.microsoft.com/office/powerpoint/2010/main" val="3649214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rgbClr val="C00000"/>
                </a:solidFill>
              </a:rPr>
              <a:t>Home routed roaming is the usual configuration</a:t>
            </a:r>
            <a:endParaRPr lang="en-US" b="0" dirty="0"/>
          </a:p>
        </p:txBody>
      </p:sp>
    </p:spTree>
    <p:extLst>
      <p:ext uri="{BB962C8B-B14F-4D97-AF65-F5344CB8AC3E}">
        <p14:creationId xmlns:p14="http://schemas.microsoft.com/office/powerpoint/2010/main" val="2419527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0989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 wanted to clarify what we mean here by “things” and why they might need to “roam” (even if, in some cases they might not actually move).</a:t>
            </a:r>
          </a:p>
          <a:p>
            <a:r>
              <a:rPr lang="en-US" dirty="0"/>
              <a:t>So by things – we basically mean all that is not a smartphone someone uses on a day-by-day basis. </a:t>
            </a:r>
          </a:p>
          <a:p>
            <a:r>
              <a:rPr lang="en-US" dirty="0"/>
              <a:t>So we have many examples here for what we call “IoT verticals” (or use-cases) – connected cars, etc. </a:t>
            </a:r>
          </a:p>
          <a:p>
            <a:r>
              <a:rPr lang="en-US" dirty="0"/>
              <a:t>So all these are example of “cellular” IoT devices, which rely on mobile operators for their connectivity. </a:t>
            </a:r>
          </a:p>
          <a:p>
            <a:r>
              <a:rPr lang="en-US" dirty="0"/>
              <a:t>We’re not looking here at your Rumba vacuum cleaner or other small devices you connect to the </a:t>
            </a:r>
            <a:r>
              <a:rPr lang="en-US" dirty="0" err="1"/>
              <a:t>WiFi</a:t>
            </a:r>
            <a:r>
              <a:rPr lang="en-US" dirty="0"/>
              <a:t> network in your home. </a:t>
            </a:r>
          </a:p>
          <a:p>
            <a:endParaRPr lang="en-US" dirty="0"/>
          </a:p>
          <a:p>
            <a:r>
              <a:rPr lang="en-US" dirty="0"/>
              <a:t>Now Cellular IoT devices need seamless connectivity in any place where they might operate – for example, a connected car or your smart watch. </a:t>
            </a:r>
          </a:p>
          <a:p>
            <a:r>
              <a:rPr lang="en-US" dirty="0"/>
              <a:t>However, even if these devices don’t really move, they still connect over mobile networks, with embedded SIMs that their manufacturers buy from mobile network operators. </a:t>
            </a:r>
          </a:p>
          <a:p>
            <a:r>
              <a:rPr lang="en-US" dirty="0"/>
              <a:t>And these operators can be from anywhere, really, not just the country where the devices will operate. </a:t>
            </a:r>
          </a:p>
          <a:p>
            <a:r>
              <a:rPr lang="en-US" dirty="0"/>
              <a:t>So, in this sense, the “things” also roam! </a:t>
            </a:r>
          </a:p>
          <a:p>
            <a:endParaRPr lang="en-US" dirty="0"/>
          </a:p>
        </p:txBody>
      </p:sp>
    </p:spTree>
    <p:extLst>
      <p:ext uri="{BB962C8B-B14F-4D97-AF65-F5344CB8AC3E}">
        <p14:creationId xmlns:p14="http://schemas.microsoft.com/office/powerpoint/2010/main" val="2997645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812515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But why the focus on roaming? And how did this once-niche service for people is becoming central to the cellular IoT market?</a:t>
            </a:r>
          </a:p>
          <a:p>
            <a:r>
              <a:rPr lang="en-US" sz="1200" kern="1200" dirty="0">
                <a:solidFill>
                  <a:schemeClr val="tx1"/>
                </a:solidFill>
                <a:effectLst/>
                <a:latin typeface="+mn-lt"/>
                <a:ea typeface="+mn-ea"/>
                <a:cs typeface="+mn-cs"/>
              </a:rPr>
              <a:t>With more people moving around the globe (at least before the pandemic…) there was a lot of push for lowering the tariffs and remove the fear of bill shock on traveling abroad. </a:t>
            </a:r>
          </a:p>
          <a:p>
            <a:r>
              <a:rPr lang="en-US" sz="1200" kern="1200" dirty="0">
                <a:solidFill>
                  <a:schemeClr val="tx1"/>
                </a:solidFill>
                <a:effectLst/>
                <a:latin typeface="+mn-lt"/>
                <a:ea typeface="+mn-ea"/>
                <a:cs typeface="+mn-cs"/>
              </a:rPr>
              <a:t>And with Roam like at home, that happened. </a:t>
            </a:r>
          </a:p>
          <a:p>
            <a:r>
              <a:rPr lang="en-US" sz="1200" kern="1200" dirty="0">
                <a:solidFill>
                  <a:schemeClr val="tx1"/>
                </a:solidFill>
                <a:effectLst/>
                <a:latin typeface="+mn-lt"/>
                <a:ea typeface="+mn-ea"/>
                <a:cs typeface="+mn-cs"/>
              </a:rPr>
              <a:t>More people travelling meant more people roaming, and a more mature and robust infrastructure that allowed for some industry trends like cellular IoT to develop.</a:t>
            </a:r>
          </a:p>
        </p:txBody>
      </p:sp>
    </p:spTree>
    <p:extLst>
      <p:ext uri="{BB962C8B-B14F-4D97-AF65-F5344CB8AC3E}">
        <p14:creationId xmlns:p14="http://schemas.microsoft.com/office/powerpoint/2010/main" val="740880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But before I dive into thing roaming, let me just refresh some basic notions around how roaming works and how we can actually take our mobile phone and travel anywhere in the world. </a:t>
            </a:r>
          </a:p>
          <a:p>
            <a:r>
              <a:rPr lang="en-US" sz="1200" kern="1200" dirty="0">
                <a:solidFill>
                  <a:schemeClr val="tx1"/>
                </a:solidFill>
                <a:effectLst/>
                <a:latin typeface="+mn-lt"/>
                <a:ea typeface="+mn-ea"/>
                <a:cs typeface="+mn-cs"/>
              </a:rPr>
              <a:t>Essentially, in order to be able to do that, your provider (the </a:t>
            </a:r>
            <a:r>
              <a:rPr lang="en-US" sz="1200" kern="1200" dirty="0" err="1">
                <a:solidFill>
                  <a:schemeClr val="tx1"/>
                </a:solidFill>
                <a:effectLst/>
                <a:latin typeface="+mn-lt"/>
                <a:ea typeface="+mn-ea"/>
                <a:cs typeface="+mn-cs"/>
              </a:rPr>
              <a:t>homen</a:t>
            </a:r>
            <a:r>
              <a:rPr lang="en-US" sz="1200" kern="1200" dirty="0">
                <a:solidFill>
                  <a:schemeClr val="tx1"/>
                </a:solidFill>
                <a:effectLst/>
                <a:latin typeface="+mn-lt"/>
                <a:ea typeface="+mn-ea"/>
                <a:cs typeface="+mn-cs"/>
              </a:rPr>
              <a:t> MNO) needs to establish interconnections with other operators around the globe (Visited MNOs). </a:t>
            </a:r>
          </a:p>
          <a:p>
            <a:r>
              <a:rPr lang="en-US" sz="1200" kern="1200" dirty="0">
                <a:solidFill>
                  <a:schemeClr val="tx1"/>
                </a:solidFill>
                <a:effectLst/>
                <a:latin typeface="+mn-lt"/>
                <a:ea typeface="+mn-ea"/>
                <a:cs typeface="+mn-cs"/>
              </a:rPr>
              <a:t>And, for 4G, for example, they can do this easily using IP exchange providers. </a:t>
            </a:r>
          </a:p>
          <a:p>
            <a:r>
              <a:rPr lang="en-US" sz="1200" kern="1200" dirty="0">
                <a:solidFill>
                  <a:schemeClr val="tx1"/>
                </a:solidFill>
                <a:effectLst/>
                <a:latin typeface="+mn-lt"/>
                <a:ea typeface="+mn-ea"/>
                <a:cs typeface="+mn-cs"/>
              </a:rPr>
              <a:t>Then, they have a commercial roaming agreement with multiple roaming partner across the world, where they agree how much to pay for their own users traveling to other visited networks.</a:t>
            </a:r>
          </a:p>
          <a:p>
            <a:r>
              <a:rPr lang="en-US" sz="1200" kern="1200" dirty="0">
                <a:solidFill>
                  <a:schemeClr val="tx1"/>
                </a:solidFill>
                <a:effectLst/>
                <a:latin typeface="+mn-lt"/>
                <a:ea typeface="+mn-ea"/>
                <a:cs typeface="+mn-cs"/>
              </a:rPr>
              <a:t>Once this is completed, a network can receive inbound roamers from </a:t>
            </a:r>
            <a:r>
              <a:rPr lang="en-US" sz="1200" kern="1200" dirty="0" err="1">
                <a:solidFill>
                  <a:schemeClr val="tx1"/>
                </a:solidFill>
                <a:effectLst/>
                <a:latin typeface="+mn-lt"/>
                <a:ea typeface="+mn-ea"/>
                <a:cs typeface="+mn-cs"/>
              </a:rPr>
              <a:t>foreing</a:t>
            </a:r>
            <a:r>
              <a:rPr lang="en-US" sz="1200" kern="1200" dirty="0">
                <a:solidFill>
                  <a:schemeClr val="tx1"/>
                </a:solidFill>
                <a:effectLst/>
                <a:latin typeface="+mn-lt"/>
                <a:ea typeface="+mn-ea"/>
                <a:cs typeface="+mn-cs"/>
              </a:rPr>
              <a:t> networks or allow their users to become outbound roamers, and travel abroad and connect to other networks. </a:t>
            </a:r>
          </a:p>
        </p:txBody>
      </p:sp>
    </p:spTree>
    <p:extLst>
      <p:ext uri="{BB962C8B-B14F-4D97-AF65-F5344CB8AC3E}">
        <p14:creationId xmlns:p14="http://schemas.microsoft.com/office/powerpoint/2010/main" val="4237774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what we found is that infrastructure focused initially on people, can also allow things to connect much in the same way. </a:t>
            </a:r>
          </a:p>
          <a:p>
            <a:r>
              <a:rPr lang="en-US" sz="1200" kern="1200" dirty="0">
                <a:solidFill>
                  <a:schemeClr val="tx1"/>
                </a:solidFill>
                <a:effectLst/>
                <a:latin typeface="+mn-lt"/>
                <a:ea typeface="+mn-ea"/>
                <a:cs typeface="+mn-cs"/>
              </a:rPr>
              <a:t>So M2M platforms emerged.</a:t>
            </a:r>
          </a:p>
          <a:p>
            <a:r>
              <a:rPr lang="en-US" sz="1200" kern="1200" dirty="0">
                <a:solidFill>
                  <a:schemeClr val="tx1"/>
                </a:solidFill>
                <a:effectLst/>
                <a:latin typeface="+mn-lt"/>
                <a:ea typeface="+mn-ea"/>
                <a:cs typeface="+mn-cs"/>
              </a:rPr>
              <a:t>They work with one or several mobile operators who provide the SIM cards and connectivity to different IoT verticals. </a:t>
            </a:r>
          </a:p>
          <a:p>
            <a:r>
              <a:rPr lang="en-US" sz="1200" kern="1200" dirty="0">
                <a:solidFill>
                  <a:schemeClr val="tx1"/>
                </a:solidFill>
                <a:effectLst/>
                <a:latin typeface="+mn-lt"/>
                <a:ea typeface="+mn-ea"/>
                <a:cs typeface="+mn-cs"/>
              </a:rPr>
              <a:t>The IoT devices can operate anywhere in the world, leveraging the roaming agreements of the operator supporting the M2M platform. </a:t>
            </a:r>
          </a:p>
          <a:p>
            <a:r>
              <a:rPr lang="en-US" sz="1200" kern="1200" dirty="0">
                <a:solidFill>
                  <a:schemeClr val="tx1"/>
                </a:solidFill>
                <a:effectLst/>
                <a:latin typeface="+mn-lt"/>
                <a:ea typeface="+mn-ea"/>
                <a:cs typeface="+mn-cs"/>
              </a:rPr>
              <a:t>So this is where we see all the roaming ecosystem being leveraged. </a:t>
            </a:r>
          </a:p>
        </p:txBody>
      </p:sp>
    </p:spTree>
    <p:extLst>
      <p:ext uri="{BB962C8B-B14F-4D97-AF65-F5344CB8AC3E}">
        <p14:creationId xmlns:p14="http://schemas.microsoft.com/office/powerpoint/2010/main" val="3636078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we aimed to do in our work is shed light into how pervasive these solutions are, from the point of view of an operation M2M platform and also from the point of view of a mobile network that allows IoT devices to connect to its network. </a:t>
            </a:r>
          </a:p>
          <a:p>
            <a:r>
              <a:rPr lang="en-US" sz="1200" kern="1200" dirty="0">
                <a:solidFill>
                  <a:schemeClr val="tx1"/>
                </a:solidFill>
                <a:effectLst/>
                <a:latin typeface="+mn-lt"/>
                <a:ea typeface="+mn-ea"/>
                <a:cs typeface="+mn-cs"/>
              </a:rPr>
              <a:t>For the M2M platform we collect a sample of about 100k devices, whose whereabouts we checked for 11 days in November 2018</a:t>
            </a:r>
          </a:p>
          <a:p>
            <a:r>
              <a:rPr lang="en-US" sz="1200" kern="1200" dirty="0">
                <a:solidFill>
                  <a:schemeClr val="tx1"/>
                </a:solidFill>
                <a:effectLst/>
                <a:latin typeface="+mn-lt"/>
                <a:ea typeface="+mn-ea"/>
                <a:cs typeface="+mn-cs"/>
              </a:rPr>
              <a:t>Then, for the view from the Mobile operator, we capture its entire population of devices for about 3 weeks in April last year, with the objective to understand which are inbound roaming IoT devices.</a:t>
            </a:r>
          </a:p>
        </p:txBody>
      </p:sp>
    </p:spTree>
    <p:extLst>
      <p:ext uri="{BB962C8B-B14F-4D97-AF65-F5344CB8AC3E}">
        <p14:creationId xmlns:p14="http://schemas.microsoft.com/office/powerpoint/2010/main" val="4157269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let’s look first in the population of the MNO’s network how many are actually roaming, how many devices are roaming?</a:t>
            </a:r>
          </a:p>
          <a:p>
            <a:r>
              <a:rPr lang="en-US" sz="1200" kern="1200" dirty="0">
                <a:solidFill>
                  <a:schemeClr val="tx1"/>
                </a:solidFill>
                <a:effectLst/>
                <a:latin typeface="+mn-lt"/>
                <a:ea typeface="+mn-ea"/>
                <a:cs typeface="+mn-cs"/>
              </a:rPr>
              <a:t>We see a bunch of different roaming status labels and their weight in the operator’s population.</a:t>
            </a:r>
          </a:p>
          <a:p>
            <a:r>
              <a:rPr lang="en-US" sz="1200" kern="1200" dirty="0">
                <a:solidFill>
                  <a:schemeClr val="tx1"/>
                </a:solidFill>
                <a:effectLst/>
                <a:latin typeface="+mn-lt"/>
                <a:ea typeface="+mn-ea"/>
                <a:cs typeface="+mn-cs"/>
              </a:rPr>
              <a:t>The first top rows are native users (so no roamers) both from the operator or other virtual operators they enable. </a:t>
            </a:r>
          </a:p>
          <a:p>
            <a:r>
              <a:rPr lang="en-US" sz="1200" kern="1200" dirty="0">
                <a:solidFill>
                  <a:schemeClr val="tx1"/>
                </a:solidFill>
                <a:effectLst/>
                <a:latin typeface="+mn-lt"/>
                <a:ea typeface="+mn-ea"/>
                <a:cs typeface="+mn-cs"/>
              </a:rPr>
              <a:t>Then, we have inbound roamers, both </a:t>
            </a:r>
            <a:r>
              <a:rPr lang="en-US" sz="1200" kern="1200" dirty="0" err="1">
                <a:solidFill>
                  <a:schemeClr val="tx1"/>
                </a:solidFill>
                <a:effectLst/>
                <a:latin typeface="+mn-lt"/>
                <a:ea typeface="+mn-ea"/>
                <a:cs typeface="+mn-cs"/>
              </a:rPr>
              <a:t>internation</a:t>
            </a:r>
            <a:r>
              <a:rPr lang="en-US" sz="1200" kern="1200" dirty="0">
                <a:solidFill>
                  <a:schemeClr val="tx1"/>
                </a:solidFill>
                <a:effectLst/>
                <a:latin typeface="+mn-lt"/>
                <a:ea typeface="+mn-ea"/>
                <a:cs typeface="+mn-cs"/>
              </a:rPr>
              <a:t> and national.</a:t>
            </a:r>
          </a:p>
          <a:p>
            <a:r>
              <a:rPr lang="en-US" sz="1200" kern="1200" dirty="0">
                <a:solidFill>
                  <a:schemeClr val="tx1"/>
                </a:solidFill>
                <a:effectLst/>
                <a:latin typeface="+mn-lt"/>
                <a:ea typeface="+mn-ea"/>
                <a:cs typeface="+mn-cs"/>
              </a:rPr>
              <a:t>Finally, we see the outbound roamers. </a:t>
            </a:r>
          </a:p>
          <a:p>
            <a:r>
              <a:rPr lang="en-US" sz="1200" kern="1200" dirty="0">
                <a:solidFill>
                  <a:schemeClr val="tx1"/>
                </a:solidFill>
                <a:effectLst/>
                <a:latin typeface="+mn-lt"/>
                <a:ea typeface="+mn-ea"/>
                <a:cs typeface="+mn-cs"/>
              </a:rPr>
              <a:t>Today, we focus on the inbound roamers, which represent about 17% of the entire population of the operator.</a:t>
            </a:r>
          </a:p>
          <a:p>
            <a:r>
              <a:rPr lang="en-US" sz="1200" kern="1200" dirty="0">
                <a:solidFill>
                  <a:schemeClr val="tx1"/>
                </a:solidFill>
                <a:effectLst/>
                <a:latin typeface="+mn-lt"/>
                <a:ea typeface="+mn-ea"/>
                <a:cs typeface="+mn-cs"/>
              </a:rPr>
              <a:t>We note this is stable across the period we analyze. </a:t>
            </a:r>
          </a:p>
        </p:txBody>
      </p:sp>
    </p:spTree>
    <p:extLst>
      <p:ext uri="{BB962C8B-B14F-4D97-AF65-F5344CB8AC3E}">
        <p14:creationId xmlns:p14="http://schemas.microsoft.com/office/powerpoint/2010/main" val="3177744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first question we asked was: “What are these devices? Things or people?” </a:t>
            </a:r>
          </a:p>
          <a:p>
            <a:r>
              <a:rPr lang="en-US" dirty="0"/>
              <a:t>So we created a way to classify the devices using the GSMA TAC database and the APN information.</a:t>
            </a:r>
          </a:p>
          <a:p>
            <a:r>
              <a:rPr lang="en-US" dirty="0"/>
              <a:t>We labeled devices in three classes, namely m2m (the IoT devices), smartphones and feature phone (which are simple phone terminals used mainly by people, but with less functionalities than smartphones). </a:t>
            </a:r>
          </a:p>
          <a:p>
            <a:r>
              <a:rPr lang="en-US" dirty="0"/>
              <a:t>We show that 75% of all the IoT devices in the network are inbound roamers.</a:t>
            </a:r>
          </a:p>
          <a:p>
            <a:r>
              <a:rPr lang="en-US" dirty="0"/>
              <a:t>Also, out of all the inbound roamers, only 27% are people!</a:t>
            </a:r>
          </a:p>
          <a:p>
            <a:endParaRPr lang="en-US" dirty="0"/>
          </a:p>
        </p:txBody>
      </p:sp>
    </p:spTree>
    <p:extLst>
      <p:ext uri="{BB962C8B-B14F-4D97-AF65-F5344CB8AC3E}">
        <p14:creationId xmlns:p14="http://schemas.microsoft.com/office/powerpoint/2010/main" val="3981340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Roaming is a major component for the success of M2M platforms</a:t>
            </a:r>
          </a:p>
          <a:p>
            <a:pPr lvl="2"/>
            <a:r>
              <a:rPr lang="en-US" dirty="0"/>
              <a:t>SIM for Things</a:t>
            </a:r>
          </a:p>
          <a:p>
            <a:pPr lvl="2"/>
            <a:r>
              <a:rPr lang="en-US" dirty="0"/>
              <a:t>Single home MNO supports connected things globally </a:t>
            </a:r>
          </a:p>
          <a:p>
            <a:endParaRPr lang="en-US" dirty="0"/>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9036379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9" name="Rectangle 5"/>
          <p:cNvSpPr>
            <a:spLocks noGrp="1" noChangeArrowheads="1"/>
          </p:cNvSpPr>
          <p:nvPr>
            <p:ph type="subTitle" sz="quarter" idx="1"/>
          </p:nvPr>
        </p:nvSpPr>
        <p:spPr>
          <a:xfrm>
            <a:off x="662516" y="3329164"/>
            <a:ext cx="8534400" cy="2012950"/>
          </a:xfrm>
        </p:spPr>
        <p:txBody>
          <a:bodyPr/>
          <a:lstStyle>
            <a:lvl1pPr marL="0" indent="0" algn="l">
              <a:buFont typeface="Wingdings" pitchFamily="2" charset="2"/>
              <a:buNone/>
              <a:defRPr sz="2800"/>
            </a:lvl1pPr>
          </a:lstStyle>
          <a:p>
            <a:r>
              <a:rPr lang="en-US"/>
              <a:t>Click to edit Master subtitle style</a:t>
            </a:r>
          </a:p>
        </p:txBody>
      </p:sp>
      <p:sp>
        <p:nvSpPr>
          <p:cNvPr id="6150" name="Rectangle 6"/>
          <p:cNvSpPr>
            <a:spLocks noGrp="1" noChangeArrowheads="1"/>
          </p:cNvSpPr>
          <p:nvPr>
            <p:ph type="ctrTitle" sz="quarter"/>
          </p:nvPr>
        </p:nvSpPr>
        <p:spPr>
          <a:xfrm>
            <a:off x="662517" y="2116097"/>
            <a:ext cx="11224684" cy="707886"/>
          </a:xfrm>
        </p:spPr>
        <p:txBody>
          <a:bodyPr anchor="b">
            <a:spAutoFit/>
          </a:bodyPr>
          <a:lstStyle>
            <a:lvl1pPr algn="l">
              <a:defRPr sz="4000">
                <a:ln w="18415" cmpd="sng">
                  <a:solidFill>
                    <a:srgbClr val="545EB4"/>
                  </a:solidFill>
                  <a:prstDash val="solid"/>
                </a:ln>
                <a:solidFill>
                  <a:srgbClr val="444488"/>
                </a:solidFill>
                <a:effectLst/>
              </a:defRPr>
            </a:lvl1pPr>
          </a:lstStyle>
          <a:p>
            <a:r>
              <a:rPr lang="en-US"/>
              <a:t>Click to edit Master title style</a:t>
            </a:r>
            <a:endParaRPr lang="en-US" dirty="0"/>
          </a:p>
        </p:txBody>
      </p:sp>
      <p:pic>
        <p:nvPicPr>
          <p:cNvPr id="5" name="Graphic 4">
            <a:extLst>
              <a:ext uri="{FF2B5EF4-FFF2-40B4-BE49-F238E27FC236}">
                <a16:creationId xmlns:a16="http://schemas.microsoft.com/office/drawing/2014/main" id="{27A0FC5A-527B-7C49-BC9A-96882F196A1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98814" y="6380214"/>
            <a:ext cx="2383510" cy="529669"/>
          </a:xfrm>
          <a:prstGeom prst="rect">
            <a:avLst/>
          </a:prstGeom>
        </p:spPr>
      </p:pic>
      <p:pic>
        <p:nvPicPr>
          <p:cNvPr id="7" name="Picture 6">
            <a:extLst>
              <a:ext uri="{FF2B5EF4-FFF2-40B4-BE49-F238E27FC236}">
                <a16:creationId xmlns:a16="http://schemas.microsoft.com/office/drawing/2014/main" id="{30AEBF2B-A483-2244-BC43-A4D50FFDB12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5113" t="24776" r="15998" b="34658"/>
          <a:stretch/>
        </p:blipFill>
        <p:spPr>
          <a:xfrm>
            <a:off x="0" y="6364193"/>
            <a:ext cx="1759974" cy="49380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a:extLst>
              <a:ext uri="{FF2B5EF4-FFF2-40B4-BE49-F238E27FC236}">
                <a16:creationId xmlns:a16="http://schemas.microsoft.com/office/drawing/2014/main" id="{4C0A51E8-BDB9-EE4F-ABEC-5E3CE7C2A85F}"/>
              </a:ext>
            </a:extLst>
          </p:cNvPr>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1200" y="914400"/>
            <a:ext cx="5283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283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1200" y="123825"/>
            <a:ext cx="10769600" cy="533400"/>
          </a:xfrm>
        </p:spPr>
        <p:txBody>
          <a:bodyPr/>
          <a:lstStyle/>
          <a:p>
            <a:r>
              <a:rPr lang="en-US"/>
              <a:t>Click to edit Master title style</a:t>
            </a:r>
          </a:p>
        </p:txBody>
      </p:sp>
      <p:sp>
        <p:nvSpPr>
          <p:cNvPr id="3" name="Content Placeholder 2"/>
          <p:cNvSpPr>
            <a:spLocks noGrp="1"/>
          </p:cNvSpPr>
          <p:nvPr>
            <p:ph sz="half" idx="1"/>
          </p:nvPr>
        </p:nvSpPr>
        <p:spPr>
          <a:xfrm>
            <a:off x="711200" y="914400"/>
            <a:ext cx="52832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914400"/>
            <a:ext cx="52832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06400" y="301976"/>
            <a:ext cx="113792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075" name="Rectangle 3"/>
          <p:cNvSpPr>
            <a:spLocks noGrp="1" noChangeArrowheads="1"/>
          </p:cNvSpPr>
          <p:nvPr>
            <p:ph type="body" idx="1"/>
          </p:nvPr>
        </p:nvSpPr>
        <p:spPr bwMode="auto">
          <a:xfrm>
            <a:off x="406400" y="990600"/>
            <a:ext cx="113792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Slide Number Placeholder 4"/>
          <p:cNvSpPr txBox="1">
            <a:spLocks/>
          </p:cNvSpPr>
          <p:nvPr/>
        </p:nvSpPr>
        <p:spPr>
          <a:xfrm>
            <a:off x="11645900" y="6529928"/>
            <a:ext cx="546100" cy="304800"/>
          </a:xfrm>
          <a:prstGeom prst="rect">
            <a:avLst/>
          </a:prstGeom>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7020D3DC-CDC9-4B94-A0DB-13F4D6987516}" type="slidenum">
              <a:rPr kumimoji="0" lang="en-US" sz="1200" b="0" i="0" u="none" strike="noStrike" kern="1200" cap="none" spc="0" normalizeH="0" baseline="0" noProof="0" smtClean="0">
                <a:ln>
                  <a:noFill/>
                </a:ln>
                <a:solidFill>
                  <a:schemeClr val="accent1">
                    <a:lumMod val="75000"/>
                  </a:schemeClr>
                </a:solidFill>
                <a:effectLst/>
                <a:uLnTx/>
                <a:uFillTx/>
                <a:latin typeface="Avenir Book"/>
                <a:ea typeface="+mn-ea"/>
                <a:cs typeface="Avenir Book"/>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chemeClr val="accent1">
                  <a:lumMod val="75000"/>
                </a:schemeClr>
              </a:solidFill>
              <a:effectLst/>
              <a:uLnTx/>
              <a:uFillTx/>
              <a:latin typeface="Avenir Book"/>
              <a:ea typeface="+mn-ea"/>
              <a:cs typeface="Avenir Book"/>
            </a:endParaRP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4" r:id="rId3"/>
    <p:sldLayoutId id="2147483736" r:id="rId4"/>
    <p:sldLayoutId id="2147483737" r:id="rId5"/>
    <p:sldLayoutId id="2147483740" r:id="rId6"/>
    <p:sldLayoutId id="2147483742" r:id="rId7"/>
  </p:sldLayoutIdLst>
  <p:hf hdr="0" ftr="0" dt="0"/>
  <p:txStyles>
    <p:titleStyle>
      <a:lvl1pPr algn="l" rtl="0" eaLnBrk="1" fontAlgn="base" hangingPunct="1">
        <a:spcBef>
          <a:spcPct val="0"/>
        </a:spcBef>
        <a:spcAft>
          <a:spcPct val="0"/>
        </a:spcAft>
        <a:defRPr sz="3600" b="0" cap="none" spc="0">
          <a:ln>
            <a:noFill/>
          </a:ln>
          <a:solidFill>
            <a:srgbClr val="545EB4"/>
          </a:solidFill>
          <a:effectLst/>
          <a:latin typeface="Avenir Book"/>
          <a:ea typeface="+mj-ea"/>
          <a:cs typeface="Avenir Book"/>
        </a:defRPr>
      </a:lvl1pPr>
      <a:lvl2pPr algn="l" rtl="0" eaLnBrk="1" fontAlgn="base" hangingPunct="1">
        <a:spcBef>
          <a:spcPct val="0"/>
        </a:spcBef>
        <a:spcAft>
          <a:spcPct val="0"/>
        </a:spcAft>
        <a:defRPr sz="3200">
          <a:solidFill>
            <a:schemeClr val="tx2"/>
          </a:solidFill>
          <a:latin typeface="Tahoma" pitchFamily="34" charset="0"/>
        </a:defRPr>
      </a:lvl2pPr>
      <a:lvl3pPr algn="l" rtl="0" eaLnBrk="1" fontAlgn="base" hangingPunct="1">
        <a:spcBef>
          <a:spcPct val="0"/>
        </a:spcBef>
        <a:spcAft>
          <a:spcPct val="0"/>
        </a:spcAft>
        <a:defRPr sz="3200">
          <a:solidFill>
            <a:schemeClr val="tx2"/>
          </a:solidFill>
          <a:latin typeface="Tahoma" pitchFamily="34" charset="0"/>
        </a:defRPr>
      </a:lvl3pPr>
      <a:lvl4pPr algn="l" rtl="0" eaLnBrk="1" fontAlgn="base" hangingPunct="1">
        <a:spcBef>
          <a:spcPct val="0"/>
        </a:spcBef>
        <a:spcAft>
          <a:spcPct val="0"/>
        </a:spcAft>
        <a:defRPr sz="3200">
          <a:solidFill>
            <a:schemeClr val="tx2"/>
          </a:solidFill>
          <a:latin typeface="Tahoma" pitchFamily="34" charset="0"/>
        </a:defRPr>
      </a:lvl4pPr>
      <a:lvl5pPr algn="l" rtl="0" eaLnBrk="1" fontAlgn="base" hangingPunct="1">
        <a:spcBef>
          <a:spcPct val="0"/>
        </a:spcBef>
        <a:spcAft>
          <a:spcPct val="0"/>
        </a:spcAft>
        <a:defRPr sz="3200">
          <a:solidFill>
            <a:schemeClr val="tx2"/>
          </a:solidFill>
          <a:latin typeface="Tahoma" pitchFamily="34" charset="0"/>
        </a:defRPr>
      </a:lvl5pPr>
      <a:lvl6pPr marL="457200" algn="l" rtl="0" eaLnBrk="1" fontAlgn="base" hangingPunct="1">
        <a:spcBef>
          <a:spcPct val="0"/>
        </a:spcBef>
        <a:spcAft>
          <a:spcPct val="0"/>
        </a:spcAft>
        <a:defRPr sz="3200">
          <a:solidFill>
            <a:schemeClr val="tx2"/>
          </a:solidFill>
          <a:latin typeface="Tahoma" pitchFamily="34" charset="0"/>
        </a:defRPr>
      </a:lvl6pPr>
      <a:lvl7pPr marL="914400" algn="l" rtl="0" eaLnBrk="1" fontAlgn="base" hangingPunct="1">
        <a:spcBef>
          <a:spcPct val="0"/>
        </a:spcBef>
        <a:spcAft>
          <a:spcPct val="0"/>
        </a:spcAft>
        <a:defRPr sz="3200">
          <a:solidFill>
            <a:schemeClr val="tx2"/>
          </a:solidFill>
          <a:latin typeface="Tahoma" pitchFamily="34" charset="0"/>
        </a:defRPr>
      </a:lvl7pPr>
      <a:lvl8pPr marL="1371600" algn="l" rtl="0" eaLnBrk="1" fontAlgn="base" hangingPunct="1">
        <a:spcBef>
          <a:spcPct val="0"/>
        </a:spcBef>
        <a:spcAft>
          <a:spcPct val="0"/>
        </a:spcAft>
        <a:defRPr sz="3200">
          <a:solidFill>
            <a:schemeClr val="tx2"/>
          </a:solidFill>
          <a:latin typeface="Tahoma" pitchFamily="34" charset="0"/>
        </a:defRPr>
      </a:lvl8pPr>
      <a:lvl9pPr marL="1828800" algn="l" rtl="0" eaLnBrk="1" fontAlgn="base" hangingPunct="1">
        <a:spcBef>
          <a:spcPct val="0"/>
        </a:spcBef>
        <a:spcAft>
          <a:spcPct val="0"/>
        </a:spcAft>
        <a:defRPr sz="32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accent1"/>
        </a:buClr>
        <a:buSzPct val="80000"/>
        <a:buFont typeface="Wingdings" pitchFamily="2" charset="2"/>
        <a:buBlip>
          <a:blip r:embed="rId9"/>
        </a:buBlip>
        <a:defRPr sz="2800">
          <a:solidFill>
            <a:schemeClr val="tx1"/>
          </a:solidFill>
          <a:latin typeface="Avenir Book"/>
          <a:ea typeface="+mn-ea"/>
          <a:cs typeface="Avenir Book"/>
        </a:defRPr>
      </a:lvl1pPr>
      <a:lvl2pPr marL="742950" indent="-285750" algn="l" rtl="0" eaLnBrk="1" fontAlgn="base" hangingPunct="1">
        <a:spcBef>
          <a:spcPct val="20000"/>
        </a:spcBef>
        <a:spcAft>
          <a:spcPct val="0"/>
        </a:spcAft>
        <a:buChar char="–"/>
        <a:defRPr sz="2400">
          <a:solidFill>
            <a:schemeClr val="tx1"/>
          </a:solidFill>
          <a:latin typeface="Avenir Book"/>
          <a:cs typeface="Avenir Book"/>
        </a:defRPr>
      </a:lvl2pPr>
      <a:lvl3pPr marL="1143000" indent="-228600" algn="l" rtl="0" eaLnBrk="1" fontAlgn="base" hangingPunct="1">
        <a:spcBef>
          <a:spcPct val="20000"/>
        </a:spcBef>
        <a:spcAft>
          <a:spcPct val="0"/>
        </a:spcAft>
        <a:buChar char="•"/>
        <a:defRPr sz="2000">
          <a:solidFill>
            <a:schemeClr val="tx1"/>
          </a:solidFill>
          <a:latin typeface="Avenir Book"/>
          <a:cs typeface="Avenir Book"/>
        </a:defRPr>
      </a:lvl3pPr>
      <a:lvl4pPr marL="1600200" indent="-228600" algn="l" rtl="0" eaLnBrk="1" fontAlgn="base" hangingPunct="1">
        <a:spcBef>
          <a:spcPct val="20000"/>
        </a:spcBef>
        <a:spcAft>
          <a:spcPct val="0"/>
        </a:spcAft>
        <a:buChar char="–"/>
        <a:defRPr sz="2000">
          <a:solidFill>
            <a:schemeClr val="tx1"/>
          </a:solidFill>
          <a:latin typeface="Avenir Book"/>
          <a:cs typeface="Avenir Book"/>
        </a:defRPr>
      </a:lvl4pPr>
      <a:lvl5pPr marL="2057400" indent="-228600" algn="l" rtl="0" eaLnBrk="1" fontAlgn="base" hangingPunct="1">
        <a:spcBef>
          <a:spcPct val="20000"/>
        </a:spcBef>
        <a:spcAft>
          <a:spcPct val="0"/>
        </a:spcAft>
        <a:buChar char="»"/>
        <a:defRPr sz="1600">
          <a:solidFill>
            <a:schemeClr val="tx1"/>
          </a:solidFill>
          <a:latin typeface="Avenir Book"/>
          <a:cs typeface="Avenir Book"/>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27.png"/><Relationship Id="rId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6FFAE39-5DAD-1E43-B39B-C12623EEB170}"/>
              </a:ext>
            </a:extLst>
          </p:cNvPr>
          <p:cNvSpPr>
            <a:spLocks noGrp="1"/>
          </p:cNvSpPr>
          <p:nvPr>
            <p:ph type="subTitle" sz="quarter" idx="1"/>
          </p:nvPr>
        </p:nvSpPr>
        <p:spPr/>
        <p:txBody>
          <a:bodyPr/>
          <a:lstStyle/>
          <a:p>
            <a:r>
              <a:rPr lang="en-US" b="1" i="1" dirty="0" err="1"/>
              <a:t>Andra</a:t>
            </a:r>
            <a:r>
              <a:rPr lang="en-US" b="1" i="1" dirty="0"/>
              <a:t> </a:t>
            </a:r>
            <a:r>
              <a:rPr lang="en-US" b="1" i="1" dirty="0" err="1"/>
              <a:t>Lutu</a:t>
            </a:r>
            <a:r>
              <a:rPr lang="en-US" baseline="30000" dirty="0"/>
              <a:t>*</a:t>
            </a:r>
            <a:r>
              <a:rPr lang="en-US" dirty="0"/>
              <a:t> </a:t>
            </a:r>
            <a:r>
              <a:rPr lang="en-US" dirty="0" err="1"/>
              <a:t>Byungjin</a:t>
            </a:r>
            <a:r>
              <a:rPr lang="en-US" dirty="0"/>
              <a:t> Jun</a:t>
            </a:r>
            <a:r>
              <a:rPr lang="en-US" baseline="30000" dirty="0"/>
              <a:t>+</a:t>
            </a:r>
            <a:r>
              <a:rPr lang="en-US" dirty="0"/>
              <a:t> Alessandro </a:t>
            </a:r>
            <a:r>
              <a:rPr lang="en-US" dirty="0" err="1"/>
              <a:t>Finamore</a:t>
            </a:r>
            <a:r>
              <a:rPr lang="en-US" baseline="30000" dirty="0"/>
              <a:t>*</a:t>
            </a:r>
          </a:p>
          <a:p>
            <a:r>
              <a:rPr lang="en-US" dirty="0"/>
              <a:t>Fabián E. Bustamante</a:t>
            </a:r>
            <a:r>
              <a:rPr lang="en-US" baseline="30000" dirty="0"/>
              <a:t>+</a:t>
            </a:r>
            <a:r>
              <a:rPr lang="en-US" dirty="0"/>
              <a:t> Diego Perino</a:t>
            </a:r>
            <a:r>
              <a:rPr lang="en-US" baseline="30000" dirty="0"/>
              <a:t>*</a:t>
            </a:r>
          </a:p>
          <a:p>
            <a:r>
              <a:rPr lang="en-US" sz="2400" baseline="30000" dirty="0"/>
              <a:t>*</a:t>
            </a:r>
            <a:r>
              <a:rPr lang="en-US" sz="2400" dirty="0"/>
              <a:t>Telefonica Research | </a:t>
            </a:r>
            <a:r>
              <a:rPr lang="en-US" sz="2400" baseline="30000" dirty="0"/>
              <a:t>+</a:t>
            </a:r>
            <a:r>
              <a:rPr lang="en-US" sz="2400" dirty="0"/>
              <a:t>Northwestern U.</a:t>
            </a:r>
          </a:p>
        </p:txBody>
      </p:sp>
      <p:sp>
        <p:nvSpPr>
          <p:cNvPr id="2" name="Title 1">
            <a:extLst>
              <a:ext uri="{FF2B5EF4-FFF2-40B4-BE49-F238E27FC236}">
                <a16:creationId xmlns:a16="http://schemas.microsoft.com/office/drawing/2014/main" id="{D88D5B7A-5611-5E48-8F02-846F8C691B77}"/>
              </a:ext>
            </a:extLst>
          </p:cNvPr>
          <p:cNvSpPr>
            <a:spLocks noGrp="1"/>
          </p:cNvSpPr>
          <p:nvPr>
            <p:ph type="ctrTitle" sz="quarter"/>
          </p:nvPr>
        </p:nvSpPr>
        <p:spPr>
          <a:xfrm>
            <a:off x="662517" y="1500544"/>
            <a:ext cx="11224684" cy="1323439"/>
          </a:xfrm>
        </p:spPr>
        <p:txBody>
          <a:bodyPr/>
          <a:lstStyle/>
          <a:p>
            <a:r>
              <a:rPr lang="en-US" dirty="0"/>
              <a:t>Where Things Roam: </a:t>
            </a:r>
            <a:br>
              <a:rPr lang="en-US" dirty="0"/>
            </a:br>
            <a:r>
              <a:rPr lang="en-US" dirty="0"/>
              <a:t>Uncovering Cellular IoT/M2M Connectivity</a:t>
            </a:r>
          </a:p>
        </p:txBody>
      </p:sp>
    </p:spTree>
    <p:extLst>
      <p:ext uri="{BB962C8B-B14F-4D97-AF65-F5344CB8AC3E}">
        <p14:creationId xmlns:p14="http://schemas.microsoft.com/office/powerpoint/2010/main" val="1984510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491FC3-9518-9345-B190-F1A156586308}"/>
              </a:ext>
            </a:extLst>
          </p:cNvPr>
          <p:cNvSpPr>
            <a:spLocks noGrp="1"/>
          </p:cNvSpPr>
          <p:nvPr>
            <p:ph idx="1"/>
          </p:nvPr>
        </p:nvSpPr>
        <p:spPr/>
        <p:txBody>
          <a:bodyPr/>
          <a:lstStyle/>
          <a:p>
            <a:r>
              <a:rPr lang="en-US" dirty="0"/>
              <a:t>Why they roam?</a:t>
            </a:r>
          </a:p>
          <a:p>
            <a:pPr lvl="1"/>
            <a:r>
              <a:rPr lang="en-US" dirty="0"/>
              <a:t>IoT services need a global connectivity</a:t>
            </a:r>
          </a:p>
          <a:p>
            <a:pPr lvl="1"/>
            <a:endParaRPr lang="en-US" dirty="0"/>
          </a:p>
          <a:p>
            <a:r>
              <a:rPr lang="en-US" dirty="0"/>
              <a:t>International Carriers leverage their extensive infrastructure and deploy M2M platforms to support IoT verticals</a:t>
            </a:r>
          </a:p>
          <a:p>
            <a:pPr lvl="1"/>
            <a:r>
              <a:rPr lang="en-US" dirty="0"/>
              <a:t>Carriers: Telefónica, Orange, Syniverse, Tata Communications …</a:t>
            </a:r>
          </a:p>
          <a:p>
            <a:pPr lvl="1"/>
            <a:r>
              <a:rPr lang="en-US" dirty="0"/>
              <a:t>IoT verticals: smart meters, connected cars, health …</a:t>
            </a:r>
          </a:p>
        </p:txBody>
      </p:sp>
      <p:sp>
        <p:nvSpPr>
          <p:cNvPr id="3" name="Title 2">
            <a:extLst>
              <a:ext uri="{FF2B5EF4-FFF2-40B4-BE49-F238E27FC236}">
                <a16:creationId xmlns:a16="http://schemas.microsoft.com/office/drawing/2014/main" id="{AAC867C2-A741-C448-B1B8-0CD53C11DE1F}"/>
              </a:ext>
            </a:extLst>
          </p:cNvPr>
          <p:cNvSpPr>
            <a:spLocks noGrp="1"/>
          </p:cNvSpPr>
          <p:nvPr>
            <p:ph type="title"/>
          </p:nvPr>
        </p:nvSpPr>
        <p:spPr/>
        <p:txBody>
          <a:bodyPr/>
          <a:lstStyle/>
          <a:p>
            <a:r>
              <a:rPr lang="en-US" dirty="0"/>
              <a:t>Many THINGS are roaming</a:t>
            </a:r>
          </a:p>
        </p:txBody>
      </p:sp>
    </p:spTree>
    <p:extLst>
      <p:ext uri="{BB962C8B-B14F-4D97-AF65-F5344CB8AC3E}">
        <p14:creationId xmlns:p14="http://schemas.microsoft.com/office/powerpoint/2010/main" val="1614864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BF0C12-F9E3-7F48-A3D4-1624943FBCAF}"/>
              </a:ext>
            </a:extLst>
          </p:cNvPr>
          <p:cNvSpPr>
            <a:spLocks noGrp="1"/>
          </p:cNvSpPr>
          <p:nvPr>
            <p:ph idx="1"/>
          </p:nvPr>
        </p:nvSpPr>
        <p:spPr/>
        <p:txBody>
          <a:bodyPr/>
          <a:lstStyle/>
          <a:p>
            <a:r>
              <a:rPr lang="en-US" dirty="0"/>
              <a:t>A view from one of the largest M2M platforms in the world enabling 4G/LTE devices world-wide</a:t>
            </a:r>
          </a:p>
          <a:p>
            <a:pPr lvl="1"/>
            <a:r>
              <a:rPr lang="en-US" dirty="0"/>
              <a:t>77 countries and 127 VMNOs</a:t>
            </a:r>
          </a:p>
          <a:p>
            <a:endParaRPr lang="en-US" dirty="0"/>
          </a:p>
        </p:txBody>
      </p:sp>
      <p:sp>
        <p:nvSpPr>
          <p:cNvPr id="3" name="Title 2">
            <a:extLst>
              <a:ext uri="{FF2B5EF4-FFF2-40B4-BE49-F238E27FC236}">
                <a16:creationId xmlns:a16="http://schemas.microsoft.com/office/drawing/2014/main" id="{94B573D3-96C4-D449-A65D-DD169531AE7F}"/>
              </a:ext>
            </a:extLst>
          </p:cNvPr>
          <p:cNvSpPr>
            <a:spLocks noGrp="1"/>
          </p:cNvSpPr>
          <p:nvPr>
            <p:ph type="title"/>
          </p:nvPr>
        </p:nvSpPr>
        <p:spPr/>
        <p:txBody>
          <a:bodyPr/>
          <a:lstStyle/>
          <a:p>
            <a:r>
              <a:rPr lang="en-US" dirty="0"/>
              <a:t>Breadth of an M2M platform</a:t>
            </a:r>
          </a:p>
        </p:txBody>
      </p:sp>
      <p:pic>
        <p:nvPicPr>
          <p:cNvPr id="4" name="Picture 3">
            <a:extLst>
              <a:ext uri="{FF2B5EF4-FFF2-40B4-BE49-F238E27FC236}">
                <a16:creationId xmlns:a16="http://schemas.microsoft.com/office/drawing/2014/main" id="{F9CEBEFC-4E1A-A748-A799-C4FB0E9392E9}"/>
              </a:ext>
            </a:extLst>
          </p:cNvPr>
          <p:cNvPicPr>
            <a:picLocks noChangeAspect="1"/>
          </p:cNvPicPr>
          <p:nvPr/>
        </p:nvPicPr>
        <p:blipFill>
          <a:blip r:embed="rId3"/>
          <a:stretch>
            <a:fillRect/>
          </a:stretch>
        </p:blipFill>
        <p:spPr>
          <a:xfrm>
            <a:off x="635000" y="2678112"/>
            <a:ext cx="10922000" cy="2882900"/>
          </a:xfrm>
          <a:prstGeom prst="rect">
            <a:avLst/>
          </a:prstGeom>
        </p:spPr>
      </p:pic>
    </p:spTree>
    <p:extLst>
      <p:ext uri="{BB962C8B-B14F-4D97-AF65-F5344CB8AC3E}">
        <p14:creationId xmlns:p14="http://schemas.microsoft.com/office/powerpoint/2010/main" val="199152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6932B5-13AD-3C47-8A43-9840C74342B4}"/>
              </a:ext>
            </a:extLst>
          </p:cNvPr>
          <p:cNvPicPr>
            <a:picLocks noChangeAspect="1"/>
          </p:cNvPicPr>
          <p:nvPr/>
        </p:nvPicPr>
        <p:blipFill>
          <a:blip r:embed="rId3"/>
          <a:stretch>
            <a:fillRect/>
          </a:stretch>
        </p:blipFill>
        <p:spPr>
          <a:xfrm>
            <a:off x="6876424" y="1001075"/>
            <a:ext cx="3388807" cy="5213548"/>
          </a:xfrm>
          <a:prstGeom prst="rect">
            <a:avLst/>
          </a:prstGeom>
        </p:spPr>
      </p:pic>
      <p:pic>
        <p:nvPicPr>
          <p:cNvPr id="6" name="Picture 5">
            <a:extLst>
              <a:ext uri="{FF2B5EF4-FFF2-40B4-BE49-F238E27FC236}">
                <a16:creationId xmlns:a16="http://schemas.microsoft.com/office/drawing/2014/main" id="{81255DE9-296C-914B-9B3E-B961E79045CE}"/>
              </a:ext>
            </a:extLst>
          </p:cNvPr>
          <p:cNvPicPr>
            <a:picLocks noChangeAspect="1"/>
          </p:cNvPicPr>
          <p:nvPr/>
        </p:nvPicPr>
        <p:blipFill>
          <a:blip r:embed="rId4"/>
          <a:stretch>
            <a:fillRect/>
          </a:stretch>
        </p:blipFill>
        <p:spPr>
          <a:xfrm>
            <a:off x="1926769" y="1091416"/>
            <a:ext cx="3545259" cy="5123207"/>
          </a:xfrm>
          <a:prstGeom prst="rect">
            <a:avLst/>
          </a:prstGeom>
        </p:spPr>
      </p:pic>
      <p:sp>
        <p:nvSpPr>
          <p:cNvPr id="8" name="Oval 7">
            <a:extLst>
              <a:ext uri="{FF2B5EF4-FFF2-40B4-BE49-F238E27FC236}">
                <a16:creationId xmlns:a16="http://schemas.microsoft.com/office/drawing/2014/main" id="{C24B1801-B202-2242-9D27-92566CE72A1C}"/>
              </a:ext>
            </a:extLst>
          </p:cNvPr>
          <p:cNvSpPr/>
          <p:nvPr/>
        </p:nvSpPr>
        <p:spPr>
          <a:xfrm>
            <a:off x="3533902" y="1542954"/>
            <a:ext cx="662541" cy="661403"/>
          </a:xfrm>
          <a:prstGeom prst="ellipse">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1A4C0ED8-9FD7-FA46-818D-7E4DDAD2CDED}"/>
              </a:ext>
            </a:extLst>
          </p:cNvPr>
          <p:cNvSpPr>
            <a:spLocks noGrp="1"/>
          </p:cNvSpPr>
          <p:nvPr>
            <p:ph type="title"/>
          </p:nvPr>
        </p:nvSpPr>
        <p:spPr/>
        <p:txBody>
          <a:bodyPr/>
          <a:lstStyle/>
          <a:p>
            <a:r>
              <a:rPr lang="en-US" dirty="0"/>
              <a:t>IoT devices – depend mostly on 2G connectivity</a:t>
            </a:r>
          </a:p>
        </p:txBody>
      </p:sp>
      <p:sp>
        <p:nvSpPr>
          <p:cNvPr id="7" name="Oval 6">
            <a:extLst>
              <a:ext uri="{FF2B5EF4-FFF2-40B4-BE49-F238E27FC236}">
                <a16:creationId xmlns:a16="http://schemas.microsoft.com/office/drawing/2014/main" id="{7B233648-0EB9-3946-BF80-F6DCCAE808FE}"/>
              </a:ext>
            </a:extLst>
          </p:cNvPr>
          <p:cNvSpPr/>
          <p:nvPr/>
        </p:nvSpPr>
        <p:spPr>
          <a:xfrm>
            <a:off x="8421588" y="1474822"/>
            <a:ext cx="662541" cy="661403"/>
          </a:xfrm>
          <a:prstGeom prst="ellipse">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81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32A942-1BAD-F547-AA1C-F1E2411F795D}"/>
              </a:ext>
            </a:extLst>
          </p:cNvPr>
          <p:cNvPicPr>
            <a:picLocks noChangeAspect="1"/>
          </p:cNvPicPr>
          <p:nvPr/>
        </p:nvPicPr>
        <p:blipFill rotWithShape="1">
          <a:blip r:embed="rId3"/>
          <a:srcRect l="4187" t="9921" r="9044"/>
          <a:stretch/>
        </p:blipFill>
        <p:spPr>
          <a:xfrm>
            <a:off x="6231199" y="1983944"/>
            <a:ext cx="5795264" cy="4010941"/>
          </a:xfrm>
          <a:prstGeom prst="rect">
            <a:avLst/>
          </a:prstGeom>
        </p:spPr>
      </p:pic>
      <p:sp>
        <p:nvSpPr>
          <p:cNvPr id="10" name="Rectangle 9">
            <a:extLst>
              <a:ext uri="{FF2B5EF4-FFF2-40B4-BE49-F238E27FC236}">
                <a16:creationId xmlns:a16="http://schemas.microsoft.com/office/drawing/2014/main" id="{683D9003-F4AE-5946-BD77-2A1D9B3B439A}"/>
              </a:ext>
            </a:extLst>
          </p:cNvPr>
          <p:cNvSpPr/>
          <p:nvPr/>
        </p:nvSpPr>
        <p:spPr>
          <a:xfrm>
            <a:off x="6784616" y="1373263"/>
            <a:ext cx="4405373" cy="523220"/>
          </a:xfrm>
          <a:prstGeom prst="rect">
            <a:avLst/>
          </a:prstGeom>
        </p:spPr>
        <p:txBody>
          <a:bodyPr wrap="none">
            <a:spAutoFit/>
          </a:bodyPr>
          <a:lstStyle/>
          <a:p>
            <a:r>
              <a:rPr lang="en-US" sz="2800" dirty="0">
                <a:latin typeface="Avenir Book" panose="02000503020000020003" pitchFamily="2" charset="0"/>
              </a:rPr>
              <a:t>But active for longer times</a:t>
            </a:r>
          </a:p>
        </p:txBody>
      </p:sp>
      <p:sp>
        <p:nvSpPr>
          <p:cNvPr id="3" name="Title 2">
            <a:extLst>
              <a:ext uri="{FF2B5EF4-FFF2-40B4-BE49-F238E27FC236}">
                <a16:creationId xmlns:a16="http://schemas.microsoft.com/office/drawing/2014/main" id="{74E4111F-1D16-D94E-82A1-11E5294250FB}"/>
              </a:ext>
            </a:extLst>
          </p:cNvPr>
          <p:cNvSpPr>
            <a:spLocks noGrp="1"/>
          </p:cNvSpPr>
          <p:nvPr>
            <p:ph type="title"/>
          </p:nvPr>
        </p:nvSpPr>
        <p:spPr/>
        <p:txBody>
          <a:bodyPr/>
          <a:lstStyle/>
          <a:p>
            <a:r>
              <a:rPr lang="en-US" dirty="0"/>
              <a:t>IoT devices – Less active but longer lived </a:t>
            </a:r>
          </a:p>
        </p:txBody>
      </p:sp>
      <p:pic>
        <p:nvPicPr>
          <p:cNvPr id="4" name="Picture 3">
            <a:extLst>
              <a:ext uri="{FF2B5EF4-FFF2-40B4-BE49-F238E27FC236}">
                <a16:creationId xmlns:a16="http://schemas.microsoft.com/office/drawing/2014/main" id="{D6126129-390C-2148-93A2-9CA8765F3715}"/>
              </a:ext>
            </a:extLst>
          </p:cNvPr>
          <p:cNvPicPr>
            <a:picLocks noChangeAspect="1"/>
          </p:cNvPicPr>
          <p:nvPr/>
        </p:nvPicPr>
        <p:blipFill rotWithShape="1">
          <a:blip r:embed="rId4"/>
          <a:srcRect l="3523" t="10420" r="8176"/>
          <a:stretch/>
        </p:blipFill>
        <p:spPr>
          <a:xfrm>
            <a:off x="111752" y="1941387"/>
            <a:ext cx="5935304" cy="4014216"/>
          </a:xfrm>
          <a:prstGeom prst="rect">
            <a:avLst/>
          </a:prstGeom>
        </p:spPr>
      </p:pic>
      <p:sp>
        <p:nvSpPr>
          <p:cNvPr id="6" name="TextBox 5">
            <a:extLst>
              <a:ext uri="{FF2B5EF4-FFF2-40B4-BE49-F238E27FC236}">
                <a16:creationId xmlns:a16="http://schemas.microsoft.com/office/drawing/2014/main" id="{FC2D16D7-9EEE-4C4A-B3C4-CFC0D29DAE36}"/>
              </a:ext>
            </a:extLst>
          </p:cNvPr>
          <p:cNvSpPr txBox="1"/>
          <p:nvPr/>
        </p:nvSpPr>
        <p:spPr>
          <a:xfrm>
            <a:off x="6149788" y="1895761"/>
            <a:ext cx="2578449" cy="954107"/>
          </a:xfrm>
          <a:prstGeom prst="rect">
            <a:avLst/>
          </a:prstGeom>
          <a:solidFill>
            <a:schemeClr val="bg1"/>
          </a:solidFill>
        </p:spPr>
        <p:txBody>
          <a:bodyPr wrap="square" rtlCol="0">
            <a:spAutoFit/>
          </a:bodyPr>
          <a:lstStyle/>
          <a:p>
            <a:r>
              <a:rPr lang="en-US" sz="2800" b="1" dirty="0">
                <a:latin typeface="Avenir Book" panose="02000503020000020003" pitchFamily="2" charset="0"/>
              </a:rPr>
              <a:t>On average, 4x longer</a:t>
            </a:r>
          </a:p>
        </p:txBody>
      </p:sp>
      <p:sp>
        <p:nvSpPr>
          <p:cNvPr id="9" name="Rectangle 8">
            <a:extLst>
              <a:ext uri="{FF2B5EF4-FFF2-40B4-BE49-F238E27FC236}">
                <a16:creationId xmlns:a16="http://schemas.microsoft.com/office/drawing/2014/main" id="{04E90DB3-F3B4-B94A-89B9-BC42293F043E}"/>
              </a:ext>
            </a:extLst>
          </p:cNvPr>
          <p:cNvSpPr/>
          <p:nvPr/>
        </p:nvSpPr>
        <p:spPr>
          <a:xfrm>
            <a:off x="656453" y="1373263"/>
            <a:ext cx="5134749" cy="523220"/>
          </a:xfrm>
          <a:prstGeom prst="rect">
            <a:avLst/>
          </a:prstGeom>
        </p:spPr>
        <p:txBody>
          <a:bodyPr wrap="square">
            <a:spAutoFit/>
          </a:bodyPr>
          <a:lstStyle/>
          <a:p>
            <a:r>
              <a:rPr lang="en-US" sz="2800" dirty="0">
                <a:latin typeface="Avenir Book" panose="02000503020000020003" pitchFamily="2" charset="0"/>
              </a:rPr>
              <a:t>Not moving as much </a:t>
            </a:r>
          </a:p>
        </p:txBody>
      </p:sp>
      <p:sp>
        <p:nvSpPr>
          <p:cNvPr id="11" name="Freeform 10">
            <a:extLst>
              <a:ext uri="{FF2B5EF4-FFF2-40B4-BE49-F238E27FC236}">
                <a16:creationId xmlns:a16="http://schemas.microsoft.com/office/drawing/2014/main" id="{BD8CBBC0-54A7-2244-B8A0-2F04400BDC68}"/>
              </a:ext>
            </a:extLst>
          </p:cNvPr>
          <p:cNvSpPr/>
          <p:nvPr/>
        </p:nvSpPr>
        <p:spPr bwMode="auto">
          <a:xfrm>
            <a:off x="744556" y="2174308"/>
            <a:ext cx="4806176" cy="1305054"/>
          </a:xfrm>
          <a:custGeom>
            <a:avLst/>
            <a:gdLst>
              <a:gd name="connsiteX0" fmla="*/ 0 w 4806176"/>
              <a:gd name="connsiteY0" fmla="*/ 1284195 h 1305054"/>
              <a:gd name="connsiteX1" fmla="*/ 1806498 w 4806176"/>
              <a:gd name="connsiteY1" fmla="*/ 1295346 h 1305054"/>
              <a:gd name="connsiteX2" fmla="*/ 2609386 w 4806176"/>
              <a:gd name="connsiteY2" fmla="*/ 1161532 h 1305054"/>
              <a:gd name="connsiteX3" fmla="*/ 3211551 w 4806176"/>
              <a:gd name="connsiteY3" fmla="*/ 760088 h 1305054"/>
              <a:gd name="connsiteX4" fmla="*/ 3757961 w 4806176"/>
              <a:gd name="connsiteY4" fmla="*/ 291737 h 1305054"/>
              <a:gd name="connsiteX5" fmla="*/ 4137103 w 4806176"/>
              <a:gd name="connsiteY5" fmla="*/ 46410 h 1305054"/>
              <a:gd name="connsiteX6" fmla="*/ 4404732 w 4806176"/>
              <a:gd name="connsiteY6" fmla="*/ 1805 h 1305054"/>
              <a:gd name="connsiteX7" fmla="*/ 4806176 w 4806176"/>
              <a:gd name="connsiteY7" fmla="*/ 12956 h 1305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176" h="1305054">
                <a:moveTo>
                  <a:pt x="0" y="1284195"/>
                </a:moveTo>
                <a:cubicBezTo>
                  <a:pt x="685800" y="1299992"/>
                  <a:pt x="1371600" y="1315790"/>
                  <a:pt x="1806498" y="1295346"/>
                </a:cubicBezTo>
                <a:cubicBezTo>
                  <a:pt x="2241396" y="1274902"/>
                  <a:pt x="2375211" y="1250742"/>
                  <a:pt x="2609386" y="1161532"/>
                </a:cubicBezTo>
                <a:cubicBezTo>
                  <a:pt x="2843561" y="1072322"/>
                  <a:pt x="3020122" y="905054"/>
                  <a:pt x="3211551" y="760088"/>
                </a:cubicBezTo>
                <a:cubicBezTo>
                  <a:pt x="3402980" y="615122"/>
                  <a:pt x="3603702" y="410683"/>
                  <a:pt x="3757961" y="291737"/>
                </a:cubicBezTo>
                <a:cubicBezTo>
                  <a:pt x="3912220" y="172791"/>
                  <a:pt x="4029308" y="94732"/>
                  <a:pt x="4137103" y="46410"/>
                </a:cubicBezTo>
                <a:cubicBezTo>
                  <a:pt x="4244898" y="-1912"/>
                  <a:pt x="4293220" y="7381"/>
                  <a:pt x="4404732" y="1805"/>
                </a:cubicBezTo>
                <a:cubicBezTo>
                  <a:pt x="4516244" y="-3771"/>
                  <a:pt x="4661210" y="4592"/>
                  <a:pt x="4806176" y="12956"/>
                </a:cubicBezTo>
              </a:path>
            </a:pathLst>
          </a:custGeom>
          <a:noFill/>
          <a:ln w="7937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 name="Freeform 18">
            <a:extLst>
              <a:ext uri="{FF2B5EF4-FFF2-40B4-BE49-F238E27FC236}">
                <a16:creationId xmlns:a16="http://schemas.microsoft.com/office/drawing/2014/main" id="{5F2F6F51-03EF-1748-B08B-49A3987134C0}"/>
              </a:ext>
            </a:extLst>
          </p:cNvPr>
          <p:cNvSpPr/>
          <p:nvPr/>
        </p:nvSpPr>
        <p:spPr bwMode="auto">
          <a:xfrm>
            <a:off x="735106" y="2169459"/>
            <a:ext cx="4625788" cy="2517390"/>
          </a:xfrm>
          <a:custGeom>
            <a:avLst/>
            <a:gdLst>
              <a:gd name="connsiteX0" fmla="*/ 0 w 4625788"/>
              <a:gd name="connsiteY0" fmla="*/ 2474259 h 2517390"/>
              <a:gd name="connsiteX1" fmla="*/ 2169459 w 4625788"/>
              <a:gd name="connsiteY1" fmla="*/ 2474259 h 2517390"/>
              <a:gd name="connsiteX2" fmla="*/ 3316941 w 4625788"/>
              <a:gd name="connsiteY2" fmla="*/ 2026023 h 2517390"/>
              <a:gd name="connsiteX3" fmla="*/ 3998259 w 4625788"/>
              <a:gd name="connsiteY3" fmla="*/ 358588 h 2517390"/>
              <a:gd name="connsiteX4" fmla="*/ 4625788 w 4625788"/>
              <a:gd name="connsiteY4" fmla="*/ 0 h 2517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5788" h="2517390">
                <a:moveTo>
                  <a:pt x="0" y="2474259"/>
                </a:moveTo>
                <a:cubicBezTo>
                  <a:pt x="808318" y="2511612"/>
                  <a:pt x="1616636" y="2548965"/>
                  <a:pt x="2169459" y="2474259"/>
                </a:cubicBezTo>
                <a:cubicBezTo>
                  <a:pt x="2722283" y="2399553"/>
                  <a:pt x="3012141" y="2378635"/>
                  <a:pt x="3316941" y="2026023"/>
                </a:cubicBezTo>
                <a:cubicBezTo>
                  <a:pt x="3621741" y="1673411"/>
                  <a:pt x="3780118" y="696258"/>
                  <a:pt x="3998259" y="358588"/>
                </a:cubicBezTo>
                <a:cubicBezTo>
                  <a:pt x="4216400" y="20918"/>
                  <a:pt x="4421094" y="10459"/>
                  <a:pt x="4625788" y="0"/>
                </a:cubicBezTo>
              </a:path>
            </a:pathLst>
          </a:custGeom>
          <a:noFill/>
          <a:ln w="79375"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62326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4"/>
                                        </p:tgtEl>
                                        <p:attrNameLst>
                                          <p:attrName>style.opacity</p:attrName>
                                        </p:attrNameLst>
                                      </p:cBhvr>
                                      <p:to>
                                        <p:strVal val="0.4"/>
                                      </p:to>
                                    </p:set>
                                    <p:animEffect filter="image" prLst="opacity: 0.4">
                                      <p:cBhvr rctx="IE">
                                        <p:cTn id="7" dur="indefinite"/>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animBg="1"/>
      <p:bldP spid="11"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0366E3-748D-7141-A25A-D2DB12E6ED50}"/>
              </a:ext>
            </a:extLst>
          </p:cNvPr>
          <p:cNvPicPr>
            <a:picLocks noChangeAspect="1"/>
          </p:cNvPicPr>
          <p:nvPr/>
        </p:nvPicPr>
        <p:blipFill rotWithShape="1">
          <a:blip r:embed="rId3"/>
          <a:srcRect l="2953" t="6748" r="6824"/>
          <a:stretch/>
        </p:blipFill>
        <p:spPr>
          <a:xfrm>
            <a:off x="89645" y="1668244"/>
            <a:ext cx="5959978" cy="4106715"/>
          </a:xfrm>
          <a:prstGeom prst="rect">
            <a:avLst/>
          </a:prstGeom>
        </p:spPr>
      </p:pic>
      <p:sp>
        <p:nvSpPr>
          <p:cNvPr id="5" name="Rectangle 4">
            <a:extLst>
              <a:ext uri="{FF2B5EF4-FFF2-40B4-BE49-F238E27FC236}">
                <a16:creationId xmlns:a16="http://schemas.microsoft.com/office/drawing/2014/main" id="{7B94E51B-96AF-8C4D-95C6-56D49735DF38}"/>
              </a:ext>
            </a:extLst>
          </p:cNvPr>
          <p:cNvSpPr/>
          <p:nvPr/>
        </p:nvSpPr>
        <p:spPr>
          <a:xfrm>
            <a:off x="525509" y="1262331"/>
            <a:ext cx="4102405" cy="523220"/>
          </a:xfrm>
          <a:prstGeom prst="rect">
            <a:avLst/>
          </a:prstGeom>
        </p:spPr>
        <p:txBody>
          <a:bodyPr wrap="none">
            <a:spAutoFit/>
          </a:bodyPr>
          <a:lstStyle/>
          <a:p>
            <a:r>
              <a:rPr lang="en-US" sz="2800" dirty="0">
                <a:latin typeface="Avenir Book" panose="02000503020000020003" pitchFamily="2" charset="0"/>
              </a:rPr>
              <a:t>IoT consumes little data </a:t>
            </a:r>
          </a:p>
        </p:txBody>
      </p:sp>
      <p:sp>
        <p:nvSpPr>
          <p:cNvPr id="3" name="Title 2">
            <a:extLst>
              <a:ext uri="{FF2B5EF4-FFF2-40B4-BE49-F238E27FC236}">
                <a16:creationId xmlns:a16="http://schemas.microsoft.com/office/drawing/2014/main" id="{A1874218-B8B8-B646-991B-840F5A693189}"/>
              </a:ext>
            </a:extLst>
          </p:cNvPr>
          <p:cNvSpPr>
            <a:spLocks noGrp="1"/>
          </p:cNvSpPr>
          <p:nvPr>
            <p:ph type="title"/>
          </p:nvPr>
        </p:nvSpPr>
        <p:spPr/>
        <p:txBody>
          <a:bodyPr/>
          <a:lstStyle/>
          <a:p>
            <a:r>
              <a:rPr lang="en-US" dirty="0"/>
              <a:t>IoT devices – Less traffic but much more signaling</a:t>
            </a:r>
          </a:p>
        </p:txBody>
      </p:sp>
      <p:sp>
        <p:nvSpPr>
          <p:cNvPr id="8" name="TextBox 7">
            <a:extLst>
              <a:ext uri="{FF2B5EF4-FFF2-40B4-BE49-F238E27FC236}">
                <a16:creationId xmlns:a16="http://schemas.microsoft.com/office/drawing/2014/main" id="{0C30201C-7613-DC4F-B1C5-72FF74215413}"/>
              </a:ext>
            </a:extLst>
          </p:cNvPr>
          <p:cNvSpPr txBox="1"/>
          <p:nvPr/>
        </p:nvSpPr>
        <p:spPr>
          <a:xfrm>
            <a:off x="1122855" y="3826391"/>
            <a:ext cx="4102404" cy="830997"/>
          </a:xfrm>
          <a:prstGeom prst="rect">
            <a:avLst/>
          </a:prstGeom>
          <a:solidFill>
            <a:schemeClr val="bg1"/>
          </a:solidFill>
        </p:spPr>
        <p:txBody>
          <a:bodyPr wrap="square" rtlCol="0">
            <a:spAutoFit/>
          </a:bodyPr>
          <a:lstStyle/>
          <a:p>
            <a:r>
              <a:rPr lang="en-US" sz="2400" b="1" dirty="0">
                <a:latin typeface="Avenir Book" panose="02000503020000020003" pitchFamily="2" charset="0"/>
              </a:rPr>
              <a:t>VMNO does not profit from billing data communications </a:t>
            </a:r>
          </a:p>
        </p:txBody>
      </p:sp>
      <p:pic>
        <p:nvPicPr>
          <p:cNvPr id="12" name="Picture 11">
            <a:extLst>
              <a:ext uri="{FF2B5EF4-FFF2-40B4-BE49-F238E27FC236}">
                <a16:creationId xmlns:a16="http://schemas.microsoft.com/office/drawing/2014/main" id="{0D9ABB8A-642A-BA47-BF79-1C781E68F48C}"/>
              </a:ext>
            </a:extLst>
          </p:cNvPr>
          <p:cNvPicPr>
            <a:picLocks noChangeAspect="1"/>
          </p:cNvPicPr>
          <p:nvPr/>
        </p:nvPicPr>
        <p:blipFill rotWithShape="1">
          <a:blip r:embed="rId4"/>
          <a:srcRect l="4263" t="6748" r="6749"/>
          <a:stretch/>
        </p:blipFill>
        <p:spPr>
          <a:xfrm>
            <a:off x="6096000" y="1669823"/>
            <a:ext cx="6030251" cy="4212858"/>
          </a:xfrm>
          <a:prstGeom prst="rect">
            <a:avLst/>
          </a:prstGeom>
        </p:spPr>
      </p:pic>
      <p:sp>
        <p:nvSpPr>
          <p:cNvPr id="6" name="Rectangle 5">
            <a:extLst>
              <a:ext uri="{FF2B5EF4-FFF2-40B4-BE49-F238E27FC236}">
                <a16:creationId xmlns:a16="http://schemas.microsoft.com/office/drawing/2014/main" id="{2DCB25E3-7908-D841-84A3-390EAA29C550}"/>
              </a:ext>
            </a:extLst>
          </p:cNvPr>
          <p:cNvSpPr/>
          <p:nvPr/>
        </p:nvSpPr>
        <p:spPr>
          <a:xfrm>
            <a:off x="6532249" y="1273530"/>
            <a:ext cx="3689667" cy="523220"/>
          </a:xfrm>
          <a:prstGeom prst="rect">
            <a:avLst/>
          </a:prstGeom>
        </p:spPr>
        <p:txBody>
          <a:bodyPr wrap="square">
            <a:spAutoFit/>
          </a:bodyPr>
          <a:lstStyle/>
          <a:p>
            <a:r>
              <a:rPr lang="en-US" sz="2800" dirty="0">
                <a:latin typeface="Avenir Book" panose="02000503020000020003" pitchFamily="2" charset="0"/>
              </a:rPr>
              <a:t>But a lot of signaling</a:t>
            </a:r>
          </a:p>
        </p:txBody>
      </p:sp>
      <p:cxnSp>
        <p:nvCxnSpPr>
          <p:cNvPr id="7" name="Straight Connector 6">
            <a:extLst>
              <a:ext uri="{FF2B5EF4-FFF2-40B4-BE49-F238E27FC236}">
                <a16:creationId xmlns:a16="http://schemas.microsoft.com/office/drawing/2014/main" id="{F9265A61-E8F3-0540-A899-18D4588EC93C}"/>
              </a:ext>
            </a:extLst>
          </p:cNvPr>
          <p:cNvCxnSpPr>
            <a:cxnSpLocks/>
          </p:cNvCxnSpPr>
          <p:nvPr/>
        </p:nvCxnSpPr>
        <p:spPr bwMode="auto">
          <a:xfrm flipV="1">
            <a:off x="724277" y="2058815"/>
            <a:ext cx="4500982" cy="68751"/>
          </a:xfrm>
          <a:prstGeom prst="line">
            <a:avLst/>
          </a:prstGeom>
          <a:solidFill>
            <a:schemeClr val="accent1"/>
          </a:solidFill>
          <a:ln w="79375" cap="flat" cmpd="sng" algn="ctr">
            <a:solidFill>
              <a:schemeClr val="accent3"/>
            </a:solidFill>
            <a:prstDash val="solid"/>
            <a:round/>
            <a:headEnd type="none" w="med" len="med"/>
            <a:tailEnd type="none" w="med" len="med"/>
          </a:ln>
          <a:effectLst/>
        </p:spPr>
      </p:cxnSp>
      <p:sp>
        <p:nvSpPr>
          <p:cNvPr id="18" name="Freeform 17">
            <a:extLst>
              <a:ext uri="{FF2B5EF4-FFF2-40B4-BE49-F238E27FC236}">
                <a16:creationId xmlns:a16="http://schemas.microsoft.com/office/drawing/2014/main" id="{8A84F7E3-056A-BA48-9445-7E45106B4AE0}"/>
              </a:ext>
            </a:extLst>
          </p:cNvPr>
          <p:cNvSpPr/>
          <p:nvPr/>
        </p:nvSpPr>
        <p:spPr bwMode="auto">
          <a:xfrm>
            <a:off x="6669741" y="2074932"/>
            <a:ext cx="4016188" cy="2819797"/>
          </a:xfrm>
          <a:custGeom>
            <a:avLst/>
            <a:gdLst>
              <a:gd name="connsiteX0" fmla="*/ 0 w 4016188"/>
              <a:gd name="connsiteY0" fmla="*/ 2819797 h 2819797"/>
              <a:gd name="connsiteX1" fmla="*/ 968188 w 4016188"/>
              <a:gd name="connsiteY1" fmla="*/ 2783939 h 2819797"/>
              <a:gd name="connsiteX2" fmla="*/ 1075765 w 4016188"/>
              <a:gd name="connsiteY2" fmla="*/ 2712221 h 2819797"/>
              <a:gd name="connsiteX3" fmla="*/ 1075765 w 4016188"/>
              <a:gd name="connsiteY3" fmla="*/ 2389492 h 2819797"/>
              <a:gd name="connsiteX4" fmla="*/ 1272988 w 4016188"/>
              <a:gd name="connsiteY4" fmla="*/ 2228127 h 2819797"/>
              <a:gd name="connsiteX5" fmla="*/ 1290918 w 4016188"/>
              <a:gd name="connsiteY5" fmla="*/ 2102621 h 2819797"/>
              <a:gd name="connsiteX6" fmla="*/ 1506071 w 4016188"/>
              <a:gd name="connsiteY6" fmla="*/ 1761962 h 2819797"/>
              <a:gd name="connsiteX7" fmla="*/ 1541930 w 4016188"/>
              <a:gd name="connsiteY7" fmla="*/ 1080644 h 2819797"/>
              <a:gd name="connsiteX8" fmla="*/ 2223247 w 4016188"/>
              <a:gd name="connsiteY8" fmla="*/ 184174 h 2819797"/>
              <a:gd name="connsiteX9" fmla="*/ 2779059 w 4016188"/>
              <a:gd name="connsiteY9" fmla="*/ 22809 h 2819797"/>
              <a:gd name="connsiteX10" fmla="*/ 4016188 w 4016188"/>
              <a:gd name="connsiteY10" fmla="*/ 4880 h 281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6188" h="2819797">
                <a:moveTo>
                  <a:pt x="0" y="2819797"/>
                </a:moveTo>
                <a:cubicBezTo>
                  <a:pt x="394447" y="2810832"/>
                  <a:pt x="788894" y="2801868"/>
                  <a:pt x="968188" y="2783939"/>
                </a:cubicBezTo>
                <a:cubicBezTo>
                  <a:pt x="1147482" y="2766010"/>
                  <a:pt x="1057836" y="2777962"/>
                  <a:pt x="1075765" y="2712221"/>
                </a:cubicBezTo>
                <a:cubicBezTo>
                  <a:pt x="1093694" y="2646480"/>
                  <a:pt x="1042895" y="2470174"/>
                  <a:pt x="1075765" y="2389492"/>
                </a:cubicBezTo>
                <a:cubicBezTo>
                  <a:pt x="1108636" y="2308810"/>
                  <a:pt x="1237129" y="2275939"/>
                  <a:pt x="1272988" y="2228127"/>
                </a:cubicBezTo>
                <a:cubicBezTo>
                  <a:pt x="1308847" y="2180315"/>
                  <a:pt x="1252071" y="2180315"/>
                  <a:pt x="1290918" y="2102621"/>
                </a:cubicBezTo>
                <a:cubicBezTo>
                  <a:pt x="1329765" y="2024927"/>
                  <a:pt x="1464236" y="1932291"/>
                  <a:pt x="1506071" y="1761962"/>
                </a:cubicBezTo>
                <a:cubicBezTo>
                  <a:pt x="1547906" y="1591633"/>
                  <a:pt x="1422401" y="1343609"/>
                  <a:pt x="1541930" y="1080644"/>
                </a:cubicBezTo>
                <a:cubicBezTo>
                  <a:pt x="1661459" y="817679"/>
                  <a:pt x="2017059" y="360480"/>
                  <a:pt x="2223247" y="184174"/>
                </a:cubicBezTo>
                <a:cubicBezTo>
                  <a:pt x="2429435" y="7868"/>
                  <a:pt x="2480236" y="52691"/>
                  <a:pt x="2779059" y="22809"/>
                </a:cubicBezTo>
                <a:cubicBezTo>
                  <a:pt x="3077883" y="-7073"/>
                  <a:pt x="3547035" y="-1097"/>
                  <a:pt x="4016188" y="4880"/>
                </a:cubicBezTo>
              </a:path>
            </a:pathLst>
          </a:custGeom>
          <a:noFill/>
          <a:ln w="79502"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7598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9" presetClass="emph" presetSubtype="0" nodeType="withEffect">
                                  <p:stCondLst>
                                    <p:cond delay="0"/>
                                  </p:stCondLst>
                                  <p:childTnLst>
                                    <p:set>
                                      <p:cBhvr>
                                        <p:cTn id="8" dur="indefinite"/>
                                        <p:tgtEl>
                                          <p:spTgt spid="4"/>
                                        </p:tgtEl>
                                        <p:attrNameLst>
                                          <p:attrName>style.opacity</p:attrName>
                                        </p:attrNameLst>
                                      </p:cBhvr>
                                      <p:to>
                                        <p:strVal val="0.4"/>
                                      </p:to>
                                    </p:set>
                                    <p:animEffect filter="image" prLst="opacity: 0.4">
                                      <p:cBhvr rctx="IE">
                                        <p:cTn id="9" dur="indefinite"/>
                                        <p:tgtEl>
                                          <p:spTgt spid="4"/>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par>
                                <p:cTn id="22" presetID="9" presetClass="emph" presetSubtype="0" nodeType="withEffect">
                                  <p:stCondLst>
                                    <p:cond delay="0"/>
                                  </p:stCondLst>
                                  <p:childTnLst>
                                    <p:set>
                                      <p:cBhvr>
                                        <p:cTn id="23" dur="indefinite"/>
                                        <p:tgtEl>
                                          <p:spTgt spid="12"/>
                                        </p:tgtEl>
                                        <p:attrNameLst>
                                          <p:attrName>style.opacity</p:attrName>
                                        </p:attrNameLst>
                                      </p:cBhvr>
                                      <p:to>
                                        <p:strVal val="0.4"/>
                                      </p:to>
                                    </p:set>
                                    <p:animEffect filter="image" prLst="opacity: 0.4">
                                      <p:cBhvr rctx="IE">
                                        <p:cTn id="24" dur="indefinite"/>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7F73FD-68D4-D94F-BF9E-229FAE365AA1}"/>
              </a:ext>
            </a:extLst>
          </p:cNvPr>
          <p:cNvSpPr>
            <a:spLocks noGrp="1"/>
          </p:cNvSpPr>
          <p:nvPr>
            <p:ph type="title"/>
          </p:nvPr>
        </p:nvSpPr>
        <p:spPr/>
        <p:txBody>
          <a:bodyPr/>
          <a:lstStyle/>
          <a:p>
            <a:r>
              <a:rPr lang="en-US" dirty="0"/>
              <a:t>Moving cars and stay-at-home smart meters </a:t>
            </a:r>
          </a:p>
        </p:txBody>
      </p:sp>
      <p:sp>
        <p:nvSpPr>
          <p:cNvPr id="10" name="TextBox 9">
            <a:extLst>
              <a:ext uri="{FF2B5EF4-FFF2-40B4-BE49-F238E27FC236}">
                <a16:creationId xmlns:a16="http://schemas.microsoft.com/office/drawing/2014/main" id="{BD8858F0-1705-A040-A795-A04AF054ABF4}"/>
              </a:ext>
            </a:extLst>
          </p:cNvPr>
          <p:cNvSpPr txBox="1"/>
          <p:nvPr/>
        </p:nvSpPr>
        <p:spPr>
          <a:xfrm>
            <a:off x="975859" y="1543384"/>
            <a:ext cx="3274634" cy="954107"/>
          </a:xfrm>
          <a:prstGeom prst="rect">
            <a:avLst/>
          </a:prstGeom>
          <a:noFill/>
        </p:spPr>
        <p:txBody>
          <a:bodyPr wrap="square" rtlCol="0">
            <a:spAutoFit/>
          </a:bodyPr>
          <a:lstStyle/>
          <a:p>
            <a:r>
              <a:rPr lang="en-US" sz="2800" dirty="0">
                <a:latin typeface="Avenir Book" panose="02000503020000020003" pitchFamily="2" charset="0"/>
              </a:rPr>
              <a:t>Smart meters and connected cars</a:t>
            </a:r>
          </a:p>
        </p:txBody>
      </p:sp>
      <p:pic>
        <p:nvPicPr>
          <p:cNvPr id="11" name="Picture 10">
            <a:extLst>
              <a:ext uri="{FF2B5EF4-FFF2-40B4-BE49-F238E27FC236}">
                <a16:creationId xmlns:a16="http://schemas.microsoft.com/office/drawing/2014/main" id="{05D37020-BDE2-4F47-80FF-6F6AE81AFFCB}"/>
              </a:ext>
            </a:extLst>
          </p:cNvPr>
          <p:cNvPicPr>
            <a:picLocks noChangeAspect="1"/>
          </p:cNvPicPr>
          <p:nvPr/>
        </p:nvPicPr>
        <p:blipFill rotWithShape="1">
          <a:blip r:embed="rId3"/>
          <a:srcRect l="3997" t="10897" r="8807"/>
          <a:stretch/>
        </p:blipFill>
        <p:spPr>
          <a:xfrm>
            <a:off x="4250493" y="1400717"/>
            <a:ext cx="7455575" cy="5079107"/>
          </a:xfrm>
          <a:prstGeom prst="rect">
            <a:avLst/>
          </a:prstGeom>
        </p:spPr>
      </p:pic>
      <p:cxnSp>
        <p:nvCxnSpPr>
          <p:cNvPr id="12" name="Straight Arrow Connector 11">
            <a:extLst>
              <a:ext uri="{FF2B5EF4-FFF2-40B4-BE49-F238E27FC236}">
                <a16:creationId xmlns:a16="http://schemas.microsoft.com/office/drawing/2014/main" id="{DC33F2CE-779C-7A4C-99D0-E823756EADF4}"/>
              </a:ext>
            </a:extLst>
          </p:cNvPr>
          <p:cNvCxnSpPr>
            <a:cxnSpLocks/>
          </p:cNvCxnSpPr>
          <p:nvPr/>
        </p:nvCxnSpPr>
        <p:spPr>
          <a:xfrm>
            <a:off x="3747247" y="2317853"/>
            <a:ext cx="1631577" cy="497065"/>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D7FC8DB-6F0F-774E-B5DD-14C8EBECFDCC}"/>
              </a:ext>
            </a:extLst>
          </p:cNvPr>
          <p:cNvCxnSpPr>
            <a:cxnSpLocks/>
          </p:cNvCxnSpPr>
          <p:nvPr/>
        </p:nvCxnSpPr>
        <p:spPr>
          <a:xfrm>
            <a:off x="2904565" y="2563906"/>
            <a:ext cx="3030070" cy="2650583"/>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828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7F73FD-68D4-D94F-BF9E-229FAE365AA1}"/>
              </a:ext>
            </a:extLst>
          </p:cNvPr>
          <p:cNvSpPr>
            <a:spLocks noGrp="1"/>
          </p:cNvSpPr>
          <p:nvPr>
            <p:ph type="title"/>
          </p:nvPr>
        </p:nvSpPr>
        <p:spPr/>
        <p:txBody>
          <a:bodyPr/>
          <a:lstStyle/>
          <a:p>
            <a:r>
              <a:rPr lang="en-US" dirty="0"/>
              <a:t>Moving cars – similar to smartphones </a:t>
            </a:r>
          </a:p>
        </p:txBody>
      </p:sp>
      <p:pic>
        <p:nvPicPr>
          <p:cNvPr id="6" name="Picture 5">
            <a:extLst>
              <a:ext uri="{FF2B5EF4-FFF2-40B4-BE49-F238E27FC236}">
                <a16:creationId xmlns:a16="http://schemas.microsoft.com/office/drawing/2014/main" id="{4B894075-9281-F748-AE1F-2DF4DE38E716}"/>
              </a:ext>
            </a:extLst>
          </p:cNvPr>
          <p:cNvPicPr>
            <a:picLocks noChangeAspect="1"/>
          </p:cNvPicPr>
          <p:nvPr/>
        </p:nvPicPr>
        <p:blipFill rotWithShape="1">
          <a:blip r:embed="rId3"/>
          <a:srcRect l="5152" t="10560" r="7817"/>
          <a:stretch/>
        </p:blipFill>
        <p:spPr>
          <a:xfrm>
            <a:off x="6030256" y="2025506"/>
            <a:ext cx="5755344" cy="3943089"/>
          </a:xfrm>
          <a:prstGeom prst="rect">
            <a:avLst/>
          </a:prstGeom>
        </p:spPr>
      </p:pic>
      <p:pic>
        <p:nvPicPr>
          <p:cNvPr id="8" name="Picture 7">
            <a:extLst>
              <a:ext uri="{FF2B5EF4-FFF2-40B4-BE49-F238E27FC236}">
                <a16:creationId xmlns:a16="http://schemas.microsoft.com/office/drawing/2014/main" id="{BA3F6F6E-BC52-F248-8DBC-41C06EAA2AFD}"/>
              </a:ext>
            </a:extLst>
          </p:cNvPr>
          <p:cNvPicPr>
            <a:picLocks noChangeAspect="1"/>
          </p:cNvPicPr>
          <p:nvPr/>
        </p:nvPicPr>
        <p:blipFill rotWithShape="1">
          <a:blip r:embed="rId4"/>
          <a:srcRect l="4573" t="10112" r="7960"/>
          <a:stretch/>
        </p:blipFill>
        <p:spPr>
          <a:xfrm>
            <a:off x="406400" y="1986290"/>
            <a:ext cx="5755343" cy="3943089"/>
          </a:xfrm>
          <a:prstGeom prst="rect">
            <a:avLst/>
          </a:prstGeom>
        </p:spPr>
      </p:pic>
      <p:sp>
        <p:nvSpPr>
          <p:cNvPr id="14" name="Freeform 13">
            <a:extLst>
              <a:ext uri="{FF2B5EF4-FFF2-40B4-BE49-F238E27FC236}">
                <a16:creationId xmlns:a16="http://schemas.microsoft.com/office/drawing/2014/main" id="{3536458E-CC40-6A40-9D27-9456F9A4B06D}"/>
              </a:ext>
            </a:extLst>
          </p:cNvPr>
          <p:cNvSpPr/>
          <p:nvPr/>
        </p:nvSpPr>
        <p:spPr bwMode="auto">
          <a:xfrm>
            <a:off x="950259" y="2205316"/>
            <a:ext cx="4087906" cy="3083858"/>
          </a:xfrm>
          <a:custGeom>
            <a:avLst/>
            <a:gdLst>
              <a:gd name="connsiteX0" fmla="*/ 0 w 4087906"/>
              <a:gd name="connsiteY0" fmla="*/ 3083858 h 3083858"/>
              <a:gd name="connsiteX1" fmla="*/ 1470212 w 4087906"/>
              <a:gd name="connsiteY1" fmla="*/ 3083858 h 3083858"/>
              <a:gd name="connsiteX2" fmla="*/ 2653553 w 4087906"/>
              <a:gd name="connsiteY2" fmla="*/ 251011 h 3083858"/>
              <a:gd name="connsiteX3" fmla="*/ 2850776 w 4087906"/>
              <a:gd name="connsiteY3" fmla="*/ 0 h 3083858"/>
              <a:gd name="connsiteX4" fmla="*/ 2850776 w 4087906"/>
              <a:gd name="connsiteY4" fmla="*/ 53788 h 3083858"/>
              <a:gd name="connsiteX5" fmla="*/ 4087906 w 4087906"/>
              <a:gd name="connsiteY5" fmla="*/ 35858 h 308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7906" h="3083858">
                <a:moveTo>
                  <a:pt x="0" y="3083858"/>
                </a:moveTo>
                <a:lnTo>
                  <a:pt x="1470212" y="3083858"/>
                </a:lnTo>
                <a:lnTo>
                  <a:pt x="2653553" y="251011"/>
                </a:lnTo>
                <a:lnTo>
                  <a:pt x="2850776" y="0"/>
                </a:lnTo>
                <a:lnTo>
                  <a:pt x="2850776" y="53788"/>
                </a:lnTo>
                <a:lnTo>
                  <a:pt x="4087906" y="35858"/>
                </a:lnTo>
              </a:path>
            </a:pathLst>
          </a:custGeom>
          <a:noFill/>
          <a:ln w="7937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Freeform 14">
            <a:extLst>
              <a:ext uri="{FF2B5EF4-FFF2-40B4-BE49-F238E27FC236}">
                <a16:creationId xmlns:a16="http://schemas.microsoft.com/office/drawing/2014/main" id="{DC2F2BF9-8883-6D4C-86C2-785482A42D4B}"/>
              </a:ext>
            </a:extLst>
          </p:cNvPr>
          <p:cNvSpPr/>
          <p:nvPr/>
        </p:nvSpPr>
        <p:spPr bwMode="auto">
          <a:xfrm>
            <a:off x="6526306" y="2259104"/>
            <a:ext cx="4052047" cy="1667435"/>
          </a:xfrm>
          <a:custGeom>
            <a:avLst/>
            <a:gdLst>
              <a:gd name="connsiteX0" fmla="*/ 0 w 4052047"/>
              <a:gd name="connsiteY0" fmla="*/ 1667435 h 1667435"/>
              <a:gd name="connsiteX1" fmla="*/ 1613647 w 4052047"/>
              <a:gd name="connsiteY1" fmla="*/ 1667435 h 1667435"/>
              <a:gd name="connsiteX2" fmla="*/ 2115670 w 4052047"/>
              <a:gd name="connsiteY2" fmla="*/ 1362635 h 1667435"/>
              <a:gd name="connsiteX3" fmla="*/ 2474259 w 4052047"/>
              <a:gd name="connsiteY3" fmla="*/ 968188 h 1667435"/>
              <a:gd name="connsiteX4" fmla="*/ 2707341 w 4052047"/>
              <a:gd name="connsiteY4" fmla="*/ 466165 h 1667435"/>
              <a:gd name="connsiteX5" fmla="*/ 2940423 w 4052047"/>
              <a:gd name="connsiteY5" fmla="*/ 125506 h 1667435"/>
              <a:gd name="connsiteX6" fmla="*/ 3137647 w 4052047"/>
              <a:gd name="connsiteY6" fmla="*/ 71718 h 1667435"/>
              <a:gd name="connsiteX7" fmla="*/ 3424518 w 4052047"/>
              <a:gd name="connsiteY7" fmla="*/ 0 h 1667435"/>
              <a:gd name="connsiteX8" fmla="*/ 4052047 w 4052047"/>
              <a:gd name="connsiteY8" fmla="*/ 0 h 166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2047" h="1667435">
                <a:moveTo>
                  <a:pt x="0" y="1667435"/>
                </a:moveTo>
                <a:lnTo>
                  <a:pt x="1613647" y="1667435"/>
                </a:lnTo>
                <a:lnTo>
                  <a:pt x="2115670" y="1362635"/>
                </a:lnTo>
                <a:lnTo>
                  <a:pt x="2474259" y="968188"/>
                </a:lnTo>
                <a:lnTo>
                  <a:pt x="2707341" y="466165"/>
                </a:lnTo>
                <a:lnTo>
                  <a:pt x="2940423" y="125506"/>
                </a:lnTo>
                <a:lnTo>
                  <a:pt x="3137647" y="71718"/>
                </a:lnTo>
                <a:lnTo>
                  <a:pt x="3424518" y="0"/>
                </a:lnTo>
                <a:lnTo>
                  <a:pt x="4052047" y="0"/>
                </a:lnTo>
              </a:path>
            </a:pathLst>
          </a:custGeom>
          <a:noFill/>
          <a:ln w="7937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 name="TextBox 3">
            <a:extLst>
              <a:ext uri="{FF2B5EF4-FFF2-40B4-BE49-F238E27FC236}">
                <a16:creationId xmlns:a16="http://schemas.microsoft.com/office/drawing/2014/main" id="{9A586AC9-7B68-D34C-96A8-3340A0DCFA3F}"/>
              </a:ext>
            </a:extLst>
          </p:cNvPr>
          <p:cNvSpPr txBox="1"/>
          <p:nvPr/>
        </p:nvSpPr>
        <p:spPr>
          <a:xfrm>
            <a:off x="657720" y="1078934"/>
            <a:ext cx="4505951" cy="954107"/>
          </a:xfrm>
          <a:prstGeom prst="rect">
            <a:avLst/>
          </a:prstGeom>
          <a:solidFill>
            <a:schemeClr val="bg1"/>
          </a:solidFill>
        </p:spPr>
        <p:txBody>
          <a:bodyPr wrap="square" rtlCol="0">
            <a:spAutoFit/>
          </a:bodyPr>
          <a:lstStyle/>
          <a:p>
            <a:r>
              <a:rPr lang="en-US" sz="2800" dirty="0">
                <a:latin typeface="Avenir Book" panose="02000503020000020003" pitchFamily="2" charset="0"/>
              </a:rPr>
              <a:t>Connected cars are similar to roaming smartphones </a:t>
            </a:r>
          </a:p>
        </p:txBody>
      </p:sp>
      <p:sp>
        <p:nvSpPr>
          <p:cNvPr id="5" name="TextBox 4">
            <a:extLst>
              <a:ext uri="{FF2B5EF4-FFF2-40B4-BE49-F238E27FC236}">
                <a16:creationId xmlns:a16="http://schemas.microsoft.com/office/drawing/2014/main" id="{713DF303-EED7-4245-9A97-2FCE48567EC7}"/>
              </a:ext>
            </a:extLst>
          </p:cNvPr>
          <p:cNvSpPr txBox="1"/>
          <p:nvPr/>
        </p:nvSpPr>
        <p:spPr>
          <a:xfrm>
            <a:off x="6281576" y="1140174"/>
            <a:ext cx="4117483" cy="954107"/>
          </a:xfrm>
          <a:prstGeom prst="rect">
            <a:avLst/>
          </a:prstGeom>
          <a:solidFill>
            <a:schemeClr val="bg1"/>
          </a:solidFill>
        </p:spPr>
        <p:txBody>
          <a:bodyPr wrap="square" rtlCol="0">
            <a:spAutoFit/>
          </a:bodyPr>
          <a:lstStyle/>
          <a:p>
            <a:r>
              <a:rPr lang="en-US" sz="2800" dirty="0">
                <a:latin typeface="Avenir Book" panose="02000503020000020003" pitchFamily="2" charset="0"/>
              </a:rPr>
              <a:t>And transfer large amounts of data</a:t>
            </a:r>
          </a:p>
        </p:txBody>
      </p:sp>
    </p:spTree>
    <p:extLst>
      <p:ext uri="{BB962C8B-B14F-4D97-AF65-F5344CB8AC3E}">
        <p14:creationId xmlns:p14="http://schemas.microsoft.com/office/powerpoint/2010/main" val="408084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9" presetClass="emph" presetSubtype="0" nodeType="withEffect">
                                  <p:stCondLst>
                                    <p:cond delay="0"/>
                                  </p:stCondLst>
                                  <p:childTnLst>
                                    <p:set>
                                      <p:cBhvr>
                                        <p:cTn id="10" dur="indefinite"/>
                                        <p:tgtEl>
                                          <p:spTgt spid="8"/>
                                        </p:tgtEl>
                                        <p:attrNameLst>
                                          <p:attrName>style.opacity</p:attrName>
                                        </p:attrNameLst>
                                      </p:cBhvr>
                                      <p:to>
                                        <p:strVal val="0.5"/>
                                      </p:to>
                                    </p:set>
                                    <p:animEffect filter="image" prLst="opacity: 0.5">
                                      <p:cBhvr rctx="IE">
                                        <p:cTn id="11" dur="indefinite"/>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par>
                                <p:cTn id="22" presetID="9" presetClass="emph" presetSubtype="0" nodeType="withEffect">
                                  <p:stCondLst>
                                    <p:cond delay="0"/>
                                  </p:stCondLst>
                                  <p:childTnLst>
                                    <p:set>
                                      <p:cBhvr>
                                        <p:cTn id="23" dur="indefinite"/>
                                        <p:tgtEl>
                                          <p:spTgt spid="6"/>
                                        </p:tgtEl>
                                        <p:attrNameLst>
                                          <p:attrName>style.opacity</p:attrName>
                                        </p:attrNameLst>
                                      </p:cBhvr>
                                      <p:to>
                                        <p:strVal val="0.5"/>
                                      </p:to>
                                    </p:set>
                                    <p:animEffect filter="image" prLst="opacity: 0.5">
                                      <p:cBhvr rctx="IE">
                                        <p:cTn id="24"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812AC2-ED73-9648-BD79-423880261FB8}"/>
              </a:ext>
            </a:extLst>
          </p:cNvPr>
          <p:cNvSpPr>
            <a:spLocks noGrp="1"/>
          </p:cNvSpPr>
          <p:nvPr>
            <p:ph idx="1"/>
          </p:nvPr>
        </p:nvSpPr>
        <p:spPr/>
        <p:txBody>
          <a:bodyPr/>
          <a:lstStyle/>
          <a:p>
            <a:r>
              <a:rPr lang="en-US" dirty="0"/>
              <a:t>First characterization of roaming support for M2M communication</a:t>
            </a:r>
          </a:p>
          <a:p>
            <a:pPr lvl="1"/>
            <a:r>
              <a:rPr lang="en-US" dirty="0"/>
              <a:t>IoT traffic patterns greatly differ from those of smartphones</a:t>
            </a:r>
          </a:p>
          <a:p>
            <a:endParaRPr lang="en-US" dirty="0"/>
          </a:p>
          <a:p>
            <a:r>
              <a:rPr lang="en-US" dirty="0"/>
              <a:t>IoT devices increase stresses on a visited MNO’s infrastructure</a:t>
            </a:r>
          </a:p>
          <a:p>
            <a:pPr lvl="1"/>
            <a:r>
              <a:rPr lang="en-US" dirty="0"/>
              <a:t>Occupy radio resources</a:t>
            </a:r>
          </a:p>
          <a:p>
            <a:pPr lvl="1"/>
            <a:r>
              <a:rPr lang="en-US" dirty="0"/>
              <a:t>Do NOT generate traffic that translates into revenue</a:t>
            </a:r>
          </a:p>
          <a:p>
            <a:pPr lvl="1"/>
            <a:endParaRPr lang="en-US" dirty="0"/>
          </a:p>
          <a:p>
            <a:r>
              <a:rPr lang="en-US" dirty="0"/>
              <a:t>Identifying IoT devices help manage the network</a:t>
            </a:r>
          </a:p>
          <a:p>
            <a:pPr lvl="1"/>
            <a:r>
              <a:rPr lang="en-US" dirty="0"/>
              <a:t>We propose an approach for classifying devices into M2M, smartphones and feature phones</a:t>
            </a:r>
          </a:p>
          <a:p>
            <a:pPr lvl="1"/>
            <a:endParaRPr lang="en-US" dirty="0"/>
          </a:p>
        </p:txBody>
      </p:sp>
      <p:sp>
        <p:nvSpPr>
          <p:cNvPr id="3" name="Title 2">
            <a:extLst>
              <a:ext uri="{FF2B5EF4-FFF2-40B4-BE49-F238E27FC236}">
                <a16:creationId xmlns:a16="http://schemas.microsoft.com/office/drawing/2014/main" id="{D6932167-86F1-FA40-95AB-8C59A826CBE7}"/>
              </a:ext>
            </a:extLst>
          </p:cNvPr>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3655225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D000CD-6E82-4740-BD97-877672E8F3E8}"/>
              </a:ext>
            </a:extLst>
          </p:cNvPr>
          <p:cNvSpPr>
            <a:spLocks noGrp="1"/>
          </p:cNvSpPr>
          <p:nvPr>
            <p:ph type="title"/>
          </p:nvPr>
        </p:nvSpPr>
        <p:spPr>
          <a:xfrm>
            <a:off x="3794760" y="2791176"/>
            <a:ext cx="4602480" cy="533400"/>
          </a:xfrm>
        </p:spPr>
        <p:txBody>
          <a:bodyPr/>
          <a:lstStyle/>
          <a:p>
            <a:pPr algn="ctr"/>
            <a:r>
              <a:rPr lang="en-US" sz="5400" dirty="0"/>
              <a:t>Backup slides</a:t>
            </a:r>
          </a:p>
        </p:txBody>
      </p:sp>
    </p:spTree>
    <p:extLst>
      <p:ext uri="{BB962C8B-B14F-4D97-AF65-F5344CB8AC3E}">
        <p14:creationId xmlns:p14="http://schemas.microsoft.com/office/powerpoint/2010/main" val="124364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59FB6-9673-CB46-9611-A153611CC767}"/>
              </a:ext>
            </a:extLst>
          </p:cNvPr>
          <p:cNvSpPr>
            <a:spLocks noGrp="1"/>
          </p:cNvSpPr>
          <p:nvPr>
            <p:ph type="title"/>
          </p:nvPr>
        </p:nvSpPr>
        <p:spPr>
          <a:xfrm>
            <a:off x="406400" y="301976"/>
            <a:ext cx="11379200" cy="533400"/>
          </a:xfrm>
        </p:spPr>
        <p:txBody>
          <a:bodyPr/>
          <a:lstStyle/>
          <a:p>
            <a:r>
              <a:rPr lang="en-US" dirty="0"/>
              <a:t>The Roaming interconnection ecosystem</a:t>
            </a:r>
          </a:p>
        </p:txBody>
      </p:sp>
      <p:grpSp>
        <p:nvGrpSpPr>
          <p:cNvPr id="5" name="Group 4">
            <a:extLst>
              <a:ext uri="{FF2B5EF4-FFF2-40B4-BE49-F238E27FC236}">
                <a16:creationId xmlns:a16="http://schemas.microsoft.com/office/drawing/2014/main" id="{827D8C74-FCB2-C140-9543-A2C03CEBF6F5}"/>
              </a:ext>
            </a:extLst>
          </p:cNvPr>
          <p:cNvGrpSpPr/>
          <p:nvPr/>
        </p:nvGrpSpPr>
        <p:grpSpPr>
          <a:xfrm>
            <a:off x="2467677" y="1051560"/>
            <a:ext cx="7256646" cy="5236369"/>
            <a:chOff x="1792761" y="80268"/>
            <a:chExt cx="8866583" cy="6638060"/>
          </a:xfrm>
        </p:grpSpPr>
        <p:sp>
          <p:nvSpPr>
            <p:cNvPr id="6" name="Oval 5">
              <a:extLst>
                <a:ext uri="{FF2B5EF4-FFF2-40B4-BE49-F238E27FC236}">
                  <a16:creationId xmlns:a16="http://schemas.microsoft.com/office/drawing/2014/main" id="{33D45985-B257-D749-9E3C-CAF121E3C510}"/>
                </a:ext>
              </a:extLst>
            </p:cNvPr>
            <p:cNvSpPr/>
            <p:nvPr/>
          </p:nvSpPr>
          <p:spPr>
            <a:xfrm>
              <a:off x="4079083" y="1385887"/>
              <a:ext cx="4226718" cy="3943351"/>
            </a:xfrm>
            <a:prstGeom prst="ellipse">
              <a:avLst/>
            </a:prstGeom>
            <a:solidFill>
              <a:srgbClr val="C00000"/>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200"/>
            </a:p>
          </p:txBody>
        </p:sp>
        <p:sp>
          <p:nvSpPr>
            <p:cNvPr id="7" name="TextBox 6">
              <a:extLst>
                <a:ext uri="{FF2B5EF4-FFF2-40B4-BE49-F238E27FC236}">
                  <a16:creationId xmlns:a16="http://schemas.microsoft.com/office/drawing/2014/main" id="{30357889-A102-DC4D-8BC1-B524C4C74095}"/>
                </a:ext>
              </a:extLst>
            </p:cNvPr>
            <p:cNvSpPr txBox="1"/>
            <p:nvPr/>
          </p:nvSpPr>
          <p:spPr>
            <a:xfrm>
              <a:off x="4813498" y="1755620"/>
              <a:ext cx="2817589" cy="351147"/>
            </a:xfrm>
            <a:prstGeom prst="rect">
              <a:avLst/>
            </a:prstGeom>
            <a:noFill/>
          </p:spPr>
          <p:txBody>
            <a:bodyPr wrap="square" rtlCol="0">
              <a:spAutoFit/>
            </a:bodyPr>
            <a:lstStyle/>
            <a:p>
              <a:pPr algn="ctr"/>
              <a:r>
                <a:rPr lang="en-US" sz="1200" dirty="0"/>
                <a:t>Interconnection Network</a:t>
              </a:r>
            </a:p>
          </p:txBody>
        </p:sp>
        <p:sp>
          <p:nvSpPr>
            <p:cNvPr id="8" name="Cloud 7">
              <a:extLst>
                <a:ext uri="{FF2B5EF4-FFF2-40B4-BE49-F238E27FC236}">
                  <a16:creationId xmlns:a16="http://schemas.microsoft.com/office/drawing/2014/main" id="{5909767E-8395-C34E-96CF-CC862D321A11}"/>
                </a:ext>
              </a:extLst>
            </p:cNvPr>
            <p:cNvSpPr/>
            <p:nvPr/>
          </p:nvSpPr>
          <p:spPr>
            <a:xfrm>
              <a:off x="5945641" y="3563889"/>
              <a:ext cx="1963965" cy="1071562"/>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IPX Provider 2</a:t>
              </a:r>
            </a:p>
          </p:txBody>
        </p:sp>
        <p:sp>
          <p:nvSpPr>
            <p:cNvPr id="9" name="Cloud 8">
              <a:extLst>
                <a:ext uri="{FF2B5EF4-FFF2-40B4-BE49-F238E27FC236}">
                  <a16:creationId xmlns:a16="http://schemas.microsoft.com/office/drawing/2014/main" id="{78D5E4BD-9E5B-E44E-8050-BFCE8EF03DD1}"/>
                </a:ext>
              </a:extLst>
            </p:cNvPr>
            <p:cNvSpPr/>
            <p:nvPr/>
          </p:nvSpPr>
          <p:spPr>
            <a:xfrm>
              <a:off x="4411548" y="2782510"/>
              <a:ext cx="1793081" cy="1071562"/>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IPX Provider 1</a:t>
              </a:r>
            </a:p>
          </p:txBody>
        </p:sp>
        <p:sp>
          <p:nvSpPr>
            <p:cNvPr id="10" name="Cloud 9">
              <a:extLst>
                <a:ext uri="{FF2B5EF4-FFF2-40B4-BE49-F238E27FC236}">
                  <a16:creationId xmlns:a16="http://schemas.microsoft.com/office/drawing/2014/main" id="{F85A3247-AC20-C54A-A0B0-18432354568B}"/>
                </a:ext>
              </a:extLst>
            </p:cNvPr>
            <p:cNvSpPr/>
            <p:nvPr/>
          </p:nvSpPr>
          <p:spPr>
            <a:xfrm>
              <a:off x="8593251" y="2821781"/>
              <a:ext cx="1963965" cy="1071562"/>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dirty="0"/>
                <a:t>Mobile Network Operator 2</a:t>
              </a:r>
            </a:p>
          </p:txBody>
        </p:sp>
        <p:sp>
          <p:nvSpPr>
            <p:cNvPr id="11" name="Cloud 10">
              <a:extLst>
                <a:ext uri="{FF2B5EF4-FFF2-40B4-BE49-F238E27FC236}">
                  <a16:creationId xmlns:a16="http://schemas.microsoft.com/office/drawing/2014/main" id="{43CFA255-9FAF-5E47-A35B-797EA3A2A41C}"/>
                </a:ext>
              </a:extLst>
            </p:cNvPr>
            <p:cNvSpPr/>
            <p:nvPr/>
          </p:nvSpPr>
          <p:spPr>
            <a:xfrm>
              <a:off x="1796493" y="2818227"/>
              <a:ext cx="1963965" cy="1071562"/>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dirty="0"/>
                <a:t>Mobile Network Operator 1</a:t>
              </a:r>
            </a:p>
          </p:txBody>
        </p:sp>
        <p:sp>
          <p:nvSpPr>
            <p:cNvPr id="12" name="Cloud 11">
              <a:extLst>
                <a:ext uri="{FF2B5EF4-FFF2-40B4-BE49-F238E27FC236}">
                  <a16:creationId xmlns:a16="http://schemas.microsoft.com/office/drawing/2014/main" id="{57A205FE-F912-1B40-804D-AD3C13AECCFB}"/>
                </a:ext>
              </a:extLst>
            </p:cNvPr>
            <p:cNvSpPr/>
            <p:nvPr/>
          </p:nvSpPr>
          <p:spPr>
            <a:xfrm>
              <a:off x="5208073" y="80268"/>
              <a:ext cx="1963965" cy="1071562"/>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dirty="0"/>
                <a:t>Mobile Network Operator 3</a:t>
              </a:r>
            </a:p>
          </p:txBody>
        </p:sp>
        <p:sp>
          <p:nvSpPr>
            <p:cNvPr id="13" name="Cloud 12">
              <a:extLst>
                <a:ext uri="{FF2B5EF4-FFF2-40B4-BE49-F238E27FC236}">
                  <a16:creationId xmlns:a16="http://schemas.microsoft.com/office/drawing/2014/main" id="{A9984168-6308-9344-8BA5-85202FEF160F}"/>
                </a:ext>
              </a:extLst>
            </p:cNvPr>
            <p:cNvSpPr/>
            <p:nvPr/>
          </p:nvSpPr>
          <p:spPr>
            <a:xfrm>
              <a:off x="2560591" y="1060221"/>
              <a:ext cx="1963965" cy="1071562"/>
            </a:xfrm>
            <a:prstGeom prst="cloud">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Fixed Network Operators</a:t>
              </a:r>
            </a:p>
          </p:txBody>
        </p:sp>
        <p:sp>
          <p:nvSpPr>
            <p:cNvPr id="14" name="Cloud 13">
              <a:extLst>
                <a:ext uri="{FF2B5EF4-FFF2-40B4-BE49-F238E27FC236}">
                  <a16:creationId xmlns:a16="http://schemas.microsoft.com/office/drawing/2014/main" id="{279146B3-BB88-3F4F-8A99-27D344482A31}"/>
                </a:ext>
              </a:extLst>
            </p:cNvPr>
            <p:cNvSpPr/>
            <p:nvPr/>
          </p:nvSpPr>
          <p:spPr>
            <a:xfrm>
              <a:off x="8029570" y="4400352"/>
              <a:ext cx="1963965" cy="1071562"/>
            </a:xfrm>
            <a:prstGeom prst="cloud">
              <a:avLst/>
            </a:prstGeom>
            <a:no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a:t>Content Provider</a:t>
              </a:r>
            </a:p>
          </p:txBody>
        </p:sp>
        <p:sp>
          <p:nvSpPr>
            <p:cNvPr id="15" name="Cloud 14">
              <a:extLst>
                <a:ext uri="{FF2B5EF4-FFF2-40B4-BE49-F238E27FC236}">
                  <a16:creationId xmlns:a16="http://schemas.microsoft.com/office/drawing/2014/main" id="{E71973FB-8CFC-F144-BA36-B0A7CB559F45}"/>
                </a:ext>
              </a:extLst>
            </p:cNvPr>
            <p:cNvSpPr/>
            <p:nvPr/>
          </p:nvSpPr>
          <p:spPr>
            <a:xfrm>
              <a:off x="7941194" y="926143"/>
              <a:ext cx="1963965" cy="1071562"/>
            </a:xfrm>
            <a:prstGeom prst="cloud">
              <a:avLst/>
            </a:prstGeom>
            <a:noFill/>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a:t>Internet Service Providers</a:t>
              </a:r>
            </a:p>
          </p:txBody>
        </p:sp>
        <p:sp>
          <p:nvSpPr>
            <p:cNvPr id="16" name="Cloud 15">
              <a:extLst>
                <a:ext uri="{FF2B5EF4-FFF2-40B4-BE49-F238E27FC236}">
                  <a16:creationId xmlns:a16="http://schemas.microsoft.com/office/drawing/2014/main" id="{F1FBC1B5-2136-0344-97B2-9F5D16BBE4C2}"/>
                </a:ext>
              </a:extLst>
            </p:cNvPr>
            <p:cNvSpPr/>
            <p:nvPr/>
          </p:nvSpPr>
          <p:spPr>
            <a:xfrm>
              <a:off x="2114552" y="4304926"/>
              <a:ext cx="2294051" cy="1169718"/>
            </a:xfrm>
            <a:prstGeom prst="cloud">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Enterprise and Financial Services</a:t>
              </a:r>
            </a:p>
          </p:txBody>
        </p:sp>
        <p:sp>
          <p:nvSpPr>
            <p:cNvPr id="17" name="Cloud 16">
              <a:extLst>
                <a:ext uri="{FF2B5EF4-FFF2-40B4-BE49-F238E27FC236}">
                  <a16:creationId xmlns:a16="http://schemas.microsoft.com/office/drawing/2014/main" id="{A15FD1BC-F610-194A-8AFC-CFDE39094DB1}"/>
                </a:ext>
              </a:extLst>
            </p:cNvPr>
            <p:cNvSpPr/>
            <p:nvPr/>
          </p:nvSpPr>
          <p:spPr>
            <a:xfrm>
              <a:off x="5051072" y="5548610"/>
              <a:ext cx="2282740" cy="1169718"/>
            </a:xfrm>
            <a:prstGeom prst="cloud">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dirty="0"/>
                <a:t>Application Service Providers</a:t>
              </a:r>
            </a:p>
          </p:txBody>
        </p:sp>
        <p:cxnSp>
          <p:nvCxnSpPr>
            <p:cNvPr id="18" name="Straight Connector 17">
              <a:extLst>
                <a:ext uri="{FF2B5EF4-FFF2-40B4-BE49-F238E27FC236}">
                  <a16:creationId xmlns:a16="http://schemas.microsoft.com/office/drawing/2014/main" id="{19460354-2E57-A048-9489-78F0F5C05A2E}"/>
                </a:ext>
              </a:extLst>
            </p:cNvPr>
            <p:cNvCxnSpPr>
              <a:cxnSpLocks/>
              <a:stCxn id="9" idx="1"/>
              <a:endCxn id="8" idx="2"/>
            </p:cNvCxnSpPr>
            <p:nvPr/>
          </p:nvCxnSpPr>
          <p:spPr>
            <a:xfrm>
              <a:off x="5308089" y="3852931"/>
              <a:ext cx="643644" cy="2467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689A95F-A012-3C4B-B523-C020F8EA1D29}"/>
                </a:ext>
              </a:extLst>
            </p:cNvPr>
            <p:cNvCxnSpPr>
              <a:cxnSpLocks/>
              <a:stCxn id="9" idx="0"/>
              <a:endCxn id="6" idx="6"/>
            </p:cNvCxnSpPr>
            <p:nvPr/>
          </p:nvCxnSpPr>
          <p:spPr>
            <a:xfrm>
              <a:off x="6203135" y="3318291"/>
              <a:ext cx="2102666" cy="3927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CA550CC-E310-2C4E-BCB2-89AA37FB0019}"/>
                </a:ext>
              </a:extLst>
            </p:cNvPr>
            <p:cNvCxnSpPr>
              <a:cxnSpLocks/>
              <a:stCxn id="6" idx="6"/>
              <a:endCxn id="10" idx="2"/>
            </p:cNvCxnSpPr>
            <p:nvPr/>
          </p:nvCxnSpPr>
          <p:spPr>
            <a:xfrm flipV="1">
              <a:off x="8305801" y="3357562"/>
              <a:ext cx="293542" cy="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A25F31D-7A6C-E547-B2DE-B2A62216BFB0}"/>
                </a:ext>
              </a:extLst>
            </p:cNvPr>
            <p:cNvCxnSpPr>
              <a:cxnSpLocks/>
              <a:stCxn id="11" idx="0"/>
              <a:endCxn id="6" idx="2"/>
            </p:cNvCxnSpPr>
            <p:nvPr/>
          </p:nvCxnSpPr>
          <p:spPr>
            <a:xfrm>
              <a:off x="3758821" y="3354008"/>
              <a:ext cx="320262" cy="355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DA59328-96A8-6D4B-ACA2-FCD647803CC7}"/>
                </a:ext>
              </a:extLst>
            </p:cNvPr>
            <p:cNvCxnSpPr>
              <a:cxnSpLocks/>
              <a:stCxn id="6" idx="2"/>
              <a:endCxn id="9" idx="2"/>
            </p:cNvCxnSpPr>
            <p:nvPr/>
          </p:nvCxnSpPr>
          <p:spPr>
            <a:xfrm flipV="1">
              <a:off x="4079083" y="3318291"/>
              <a:ext cx="338027" cy="3927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7A59F29-D28E-424B-B521-3D3B76E90386}"/>
                </a:ext>
              </a:extLst>
            </p:cNvPr>
            <p:cNvCxnSpPr>
              <a:cxnSpLocks/>
              <a:stCxn id="14" idx="2"/>
              <a:endCxn id="8" idx="1"/>
            </p:cNvCxnSpPr>
            <p:nvPr/>
          </p:nvCxnSpPr>
          <p:spPr>
            <a:xfrm flipH="1" flipV="1">
              <a:off x="6927624" y="4634310"/>
              <a:ext cx="1108038" cy="301823"/>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DC5F7EC-A0CB-5D42-9D35-2E3F70CEA5F0}"/>
                </a:ext>
              </a:extLst>
            </p:cNvPr>
            <p:cNvCxnSpPr>
              <a:cxnSpLocks/>
              <a:stCxn id="17" idx="3"/>
              <a:endCxn id="6" idx="4"/>
            </p:cNvCxnSpPr>
            <p:nvPr/>
          </p:nvCxnSpPr>
          <p:spPr>
            <a:xfrm flipV="1">
              <a:off x="6192442" y="5329238"/>
              <a:ext cx="0" cy="28625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7283790-1619-AF48-894B-493059E93800}"/>
                </a:ext>
              </a:extLst>
            </p:cNvPr>
            <p:cNvCxnSpPr>
              <a:cxnSpLocks/>
              <a:stCxn id="16" idx="0"/>
              <a:endCxn id="6" idx="3"/>
            </p:cNvCxnSpPr>
            <p:nvPr/>
          </p:nvCxnSpPr>
          <p:spPr>
            <a:xfrm flipV="1">
              <a:off x="4406691" y="4751748"/>
              <a:ext cx="291381" cy="138037"/>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2A5549E-815E-D448-BE39-E9FA3D07E5B9}"/>
                </a:ext>
              </a:extLst>
            </p:cNvPr>
            <p:cNvCxnSpPr>
              <a:cxnSpLocks/>
              <a:stCxn id="15" idx="2"/>
              <a:endCxn id="6" idx="7"/>
            </p:cNvCxnSpPr>
            <p:nvPr/>
          </p:nvCxnSpPr>
          <p:spPr>
            <a:xfrm flipH="1">
              <a:off x="7686812" y="1461924"/>
              <a:ext cx="260474" cy="501453"/>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9FBDD81-EC78-A546-A890-28374695A2E3}"/>
                </a:ext>
              </a:extLst>
            </p:cNvPr>
            <p:cNvCxnSpPr>
              <a:cxnSpLocks/>
              <a:stCxn id="12" idx="1"/>
              <a:endCxn id="6" idx="0"/>
            </p:cNvCxnSpPr>
            <p:nvPr/>
          </p:nvCxnSpPr>
          <p:spPr>
            <a:xfrm>
              <a:off x="6190056" y="1150689"/>
              <a:ext cx="2386" cy="235198"/>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4D3A860-1FBF-EE42-811B-CD28E6D620CA}"/>
                </a:ext>
              </a:extLst>
            </p:cNvPr>
            <p:cNvCxnSpPr>
              <a:cxnSpLocks/>
              <a:stCxn id="13" idx="0"/>
              <a:endCxn id="6" idx="1"/>
            </p:cNvCxnSpPr>
            <p:nvPr/>
          </p:nvCxnSpPr>
          <p:spPr>
            <a:xfrm>
              <a:off x="4522919" y="1596002"/>
              <a:ext cx="175153" cy="36737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846775CE-F698-D941-9D5C-337F584E17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2761" y="2731259"/>
              <a:ext cx="492076" cy="492076"/>
            </a:xfrm>
            <a:prstGeom prst="rect">
              <a:avLst/>
            </a:prstGeom>
          </p:spPr>
        </p:pic>
        <p:pic>
          <p:nvPicPr>
            <p:cNvPr id="30" name="Picture 29">
              <a:extLst>
                <a:ext uri="{FF2B5EF4-FFF2-40B4-BE49-F238E27FC236}">
                  <a16:creationId xmlns:a16="http://schemas.microsoft.com/office/drawing/2014/main" id="{26A4CD48-D7FA-F146-B02E-DC2F9235E3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7268" y="2760236"/>
              <a:ext cx="492076" cy="492076"/>
            </a:xfrm>
            <a:prstGeom prst="rect">
              <a:avLst/>
            </a:prstGeom>
          </p:spPr>
        </p:pic>
        <p:pic>
          <p:nvPicPr>
            <p:cNvPr id="31" name="Picture 30">
              <a:extLst>
                <a:ext uri="{FF2B5EF4-FFF2-40B4-BE49-F238E27FC236}">
                  <a16:creationId xmlns:a16="http://schemas.microsoft.com/office/drawing/2014/main" id="{6365CB67-1419-2A4F-8371-8C3AF24F3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6685" y="107468"/>
              <a:ext cx="492076" cy="492076"/>
            </a:xfrm>
            <a:prstGeom prst="rect">
              <a:avLst/>
            </a:prstGeom>
          </p:spPr>
        </p:pic>
        <p:pic>
          <p:nvPicPr>
            <p:cNvPr id="32" name="Picture 31">
              <a:extLst>
                <a:ext uri="{FF2B5EF4-FFF2-40B4-BE49-F238E27FC236}">
                  <a16:creationId xmlns:a16="http://schemas.microsoft.com/office/drawing/2014/main" id="{75D4CB8A-D213-5645-BAE3-3E0DFA4FFF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508" y="969848"/>
              <a:ext cx="492076" cy="492076"/>
            </a:xfrm>
            <a:prstGeom prst="rect">
              <a:avLst/>
            </a:prstGeom>
          </p:spPr>
        </p:pic>
        <p:pic>
          <p:nvPicPr>
            <p:cNvPr id="33" name="Picture 32">
              <a:extLst>
                <a:ext uri="{FF2B5EF4-FFF2-40B4-BE49-F238E27FC236}">
                  <a16:creationId xmlns:a16="http://schemas.microsoft.com/office/drawing/2014/main" id="{5408C0DC-0050-AE45-B723-CE2089D89A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1459" y="777925"/>
              <a:ext cx="492076" cy="492076"/>
            </a:xfrm>
            <a:prstGeom prst="rect">
              <a:avLst/>
            </a:prstGeom>
          </p:spPr>
        </p:pic>
      </p:grpSp>
    </p:spTree>
    <p:extLst>
      <p:ext uri="{BB962C8B-B14F-4D97-AF65-F5344CB8AC3E}">
        <p14:creationId xmlns:p14="http://schemas.microsoft.com/office/powerpoint/2010/main" val="1655162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1FC287-2546-7244-B5B1-4D43BE0BED25}"/>
              </a:ext>
            </a:extLst>
          </p:cNvPr>
          <p:cNvSpPr>
            <a:spLocks noGrp="1"/>
          </p:cNvSpPr>
          <p:nvPr>
            <p:ph type="title"/>
          </p:nvPr>
        </p:nvSpPr>
        <p:spPr/>
        <p:txBody>
          <a:bodyPr/>
          <a:lstStyle/>
          <a:p>
            <a:r>
              <a:rPr lang="en-US" dirty="0"/>
              <a:t>Why do “things” need to “roam”?</a:t>
            </a:r>
          </a:p>
        </p:txBody>
      </p:sp>
      <p:sp>
        <p:nvSpPr>
          <p:cNvPr id="2" name="Content Placeholder 1">
            <a:extLst>
              <a:ext uri="{FF2B5EF4-FFF2-40B4-BE49-F238E27FC236}">
                <a16:creationId xmlns:a16="http://schemas.microsoft.com/office/drawing/2014/main" id="{29C314BD-8132-3845-B062-3A7244E2D95D}"/>
              </a:ext>
            </a:extLst>
          </p:cNvPr>
          <p:cNvSpPr>
            <a:spLocks noGrp="1"/>
          </p:cNvSpPr>
          <p:nvPr>
            <p:ph sz="half" idx="1"/>
          </p:nvPr>
        </p:nvSpPr>
        <p:spPr/>
        <p:txBody>
          <a:bodyPr/>
          <a:lstStyle/>
          <a:p>
            <a:r>
              <a:rPr lang="en-US" b="1" u="sng" dirty="0"/>
              <a:t>Any device that is not a smartphone</a:t>
            </a:r>
            <a:r>
              <a:rPr lang="en-US" dirty="0"/>
              <a:t> people use day-to-day</a:t>
            </a:r>
          </a:p>
          <a:p>
            <a:r>
              <a:rPr lang="en-US" b="1" dirty="0"/>
              <a:t>Cellular IoT </a:t>
            </a:r>
            <a:r>
              <a:rPr lang="en-US" dirty="0"/>
              <a:t>devices rely on mobile operators for seamless connectivity</a:t>
            </a:r>
          </a:p>
          <a:p>
            <a:r>
              <a:rPr lang="en-US" dirty="0"/>
              <a:t>Even if they don’t move, they connect over mobile networks </a:t>
            </a:r>
            <a:r>
              <a:rPr lang="en-US" dirty="0">
                <a:sym typeface="Wingdings" pitchFamily="2" charset="2"/>
              </a:rPr>
              <a:t></a:t>
            </a:r>
          </a:p>
          <a:p>
            <a:r>
              <a:rPr lang="en-US" dirty="0">
                <a:sym typeface="Wingdings" pitchFamily="2" charset="2"/>
              </a:rPr>
              <a:t>..and </a:t>
            </a:r>
            <a:r>
              <a:rPr lang="en-US" b="1" u="sng" dirty="0">
                <a:sym typeface="Wingdings" pitchFamily="2" charset="2"/>
              </a:rPr>
              <a:t>sometimes they roam!</a:t>
            </a:r>
            <a:endParaRPr lang="en-US" b="1" u="sng" dirty="0"/>
          </a:p>
        </p:txBody>
      </p:sp>
      <p:sp>
        <p:nvSpPr>
          <p:cNvPr id="9" name="Content Placeholder 8">
            <a:extLst>
              <a:ext uri="{FF2B5EF4-FFF2-40B4-BE49-F238E27FC236}">
                <a16:creationId xmlns:a16="http://schemas.microsoft.com/office/drawing/2014/main" id="{C2E6B6E8-19E0-2C46-BB63-CDC229FEE497}"/>
              </a:ext>
            </a:extLst>
          </p:cNvPr>
          <p:cNvSpPr>
            <a:spLocks noGrp="1"/>
          </p:cNvSpPr>
          <p:nvPr>
            <p:ph sz="half" idx="2"/>
          </p:nvPr>
        </p:nvSpPr>
        <p:spPr>
          <a:xfrm>
            <a:off x="7721216" y="914400"/>
            <a:ext cx="3759584" cy="5181600"/>
          </a:xfrm>
        </p:spPr>
        <p:txBody>
          <a:bodyPr/>
          <a:lstStyle/>
          <a:p>
            <a:r>
              <a:rPr lang="en-US" i="1" dirty="0"/>
              <a:t>Connected cars</a:t>
            </a:r>
          </a:p>
          <a:p>
            <a:r>
              <a:rPr lang="en-US" i="1" dirty="0"/>
              <a:t>Connected coffee vending machines</a:t>
            </a:r>
          </a:p>
          <a:p>
            <a:r>
              <a:rPr lang="en-US" i="1" dirty="0"/>
              <a:t>Connected point of sale (</a:t>
            </a:r>
            <a:r>
              <a:rPr lang="en-US" i="1" dirty="0" err="1"/>
              <a:t>PoS</a:t>
            </a:r>
            <a:r>
              <a:rPr lang="en-US" i="1" dirty="0"/>
              <a:t>)</a:t>
            </a:r>
          </a:p>
          <a:p>
            <a:r>
              <a:rPr lang="en-US" i="1" dirty="0"/>
              <a:t>Smart meters (e.g., energy, gas)</a:t>
            </a:r>
          </a:p>
          <a:p>
            <a:r>
              <a:rPr lang="en-US" i="1" dirty="0"/>
              <a:t>Wearables (e.g., smart watches, e-readers)</a:t>
            </a:r>
          </a:p>
        </p:txBody>
      </p:sp>
      <p:pic>
        <p:nvPicPr>
          <p:cNvPr id="6" name="Picture 5">
            <a:extLst>
              <a:ext uri="{FF2B5EF4-FFF2-40B4-BE49-F238E27FC236}">
                <a16:creationId xmlns:a16="http://schemas.microsoft.com/office/drawing/2014/main" id="{6242C7C0-D85D-B742-90B6-5A86D95C5E55}"/>
              </a:ext>
            </a:extLst>
          </p:cNvPr>
          <p:cNvPicPr>
            <a:picLocks noChangeAspect="1"/>
          </p:cNvPicPr>
          <p:nvPr/>
        </p:nvPicPr>
        <p:blipFill>
          <a:blip r:embed="rId3"/>
          <a:stretch>
            <a:fillRect/>
          </a:stretch>
        </p:blipFill>
        <p:spPr>
          <a:xfrm>
            <a:off x="6525006" y="975854"/>
            <a:ext cx="784623" cy="5092700"/>
          </a:xfrm>
          <a:prstGeom prst="rect">
            <a:avLst/>
          </a:prstGeom>
        </p:spPr>
      </p:pic>
      <p:sp>
        <p:nvSpPr>
          <p:cNvPr id="7" name="TextBox 6">
            <a:extLst>
              <a:ext uri="{FF2B5EF4-FFF2-40B4-BE49-F238E27FC236}">
                <a16:creationId xmlns:a16="http://schemas.microsoft.com/office/drawing/2014/main" id="{90346B3F-E693-1941-9361-5758D3C9BB29}"/>
              </a:ext>
            </a:extLst>
          </p:cNvPr>
          <p:cNvSpPr txBox="1"/>
          <p:nvPr/>
        </p:nvSpPr>
        <p:spPr>
          <a:xfrm>
            <a:off x="6113417" y="6141746"/>
            <a:ext cx="1607799"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IoT Verticals</a:t>
            </a:r>
          </a:p>
        </p:txBody>
      </p:sp>
      <p:sp>
        <p:nvSpPr>
          <p:cNvPr id="8" name="Rectangle 7">
            <a:extLst>
              <a:ext uri="{FF2B5EF4-FFF2-40B4-BE49-F238E27FC236}">
                <a16:creationId xmlns:a16="http://schemas.microsoft.com/office/drawing/2014/main" id="{879A7821-C4AD-3C41-985D-8A40DDC09435}"/>
              </a:ext>
            </a:extLst>
          </p:cNvPr>
          <p:cNvSpPr/>
          <p:nvPr/>
        </p:nvSpPr>
        <p:spPr>
          <a:xfrm>
            <a:off x="6426246" y="914400"/>
            <a:ext cx="982488" cy="5187214"/>
          </a:xfrm>
          <a:prstGeom prst="rect">
            <a:avLst/>
          </a:prstGeom>
          <a:noFill/>
          <a:ln>
            <a:solidFill>
              <a:schemeClr val="accent5">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60570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9C048E-7872-D14E-B1DC-0978E9C07A39}"/>
              </a:ext>
            </a:extLst>
          </p:cNvPr>
          <p:cNvSpPr>
            <a:spLocks noGrp="1"/>
          </p:cNvSpPr>
          <p:nvPr>
            <p:ph type="title"/>
          </p:nvPr>
        </p:nvSpPr>
        <p:spPr/>
        <p:txBody>
          <a:bodyPr/>
          <a:lstStyle/>
          <a:p>
            <a:r>
              <a:rPr lang="en-US" dirty="0"/>
              <a:t>Configurations for Roaming</a:t>
            </a:r>
          </a:p>
        </p:txBody>
      </p:sp>
      <p:sp>
        <p:nvSpPr>
          <p:cNvPr id="4" name="Rounded Rectangle 3">
            <a:extLst>
              <a:ext uri="{FF2B5EF4-FFF2-40B4-BE49-F238E27FC236}">
                <a16:creationId xmlns:a16="http://schemas.microsoft.com/office/drawing/2014/main" id="{B5035EC9-AB88-C148-829F-C77E558C1A56}"/>
              </a:ext>
            </a:extLst>
          </p:cNvPr>
          <p:cNvSpPr/>
          <p:nvPr/>
        </p:nvSpPr>
        <p:spPr bwMode="auto">
          <a:xfrm>
            <a:off x="2881070" y="2744835"/>
            <a:ext cx="1535969" cy="1905000"/>
          </a:xfrm>
          <a:prstGeom prst="roundRect">
            <a:avLst>
              <a:gd name="adj" fmla="val 5840"/>
            </a:avLst>
          </a:prstGeom>
          <a:solidFill>
            <a:srgbClr val="FF0000">
              <a:alpha val="20000"/>
            </a:srgbClr>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34" charset="0"/>
            </a:endParaRPr>
          </a:p>
        </p:txBody>
      </p:sp>
      <p:sp>
        <p:nvSpPr>
          <p:cNvPr id="5" name="Rectangle 4">
            <a:extLst>
              <a:ext uri="{FF2B5EF4-FFF2-40B4-BE49-F238E27FC236}">
                <a16:creationId xmlns:a16="http://schemas.microsoft.com/office/drawing/2014/main" id="{E9D4CB14-D96B-654E-AEE4-FA58466D519F}"/>
              </a:ext>
            </a:extLst>
          </p:cNvPr>
          <p:cNvSpPr/>
          <p:nvPr/>
        </p:nvSpPr>
        <p:spPr bwMode="auto">
          <a:xfrm>
            <a:off x="3048888" y="2934971"/>
            <a:ext cx="435434" cy="2667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a:r>
              <a:rPr lang="en-US" sz="1200" dirty="0">
                <a:latin typeface="Arial" pitchFamily="34" charset="0"/>
              </a:rPr>
              <a:t>MME</a:t>
            </a:r>
            <a:endParaRPr kumimoji="0" lang="en-US" sz="1200" b="0" i="0" u="none" strike="noStrike" cap="none" normalizeH="0" baseline="0" dirty="0">
              <a:ln>
                <a:noFill/>
              </a:ln>
              <a:solidFill>
                <a:schemeClr val="tx1"/>
              </a:solidFill>
              <a:effectLst/>
              <a:latin typeface="Arial" pitchFamily="34" charset="0"/>
            </a:endParaRPr>
          </a:p>
        </p:txBody>
      </p:sp>
      <p:sp>
        <p:nvSpPr>
          <p:cNvPr id="6" name="Rectangle 5">
            <a:extLst>
              <a:ext uri="{FF2B5EF4-FFF2-40B4-BE49-F238E27FC236}">
                <a16:creationId xmlns:a16="http://schemas.microsoft.com/office/drawing/2014/main" id="{B44880AE-48FC-DD49-8F1D-3417131B1E4C}"/>
              </a:ext>
            </a:extLst>
          </p:cNvPr>
          <p:cNvSpPr/>
          <p:nvPr/>
        </p:nvSpPr>
        <p:spPr bwMode="auto">
          <a:xfrm>
            <a:off x="3048888" y="3424907"/>
            <a:ext cx="435434" cy="2667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a:r>
              <a:rPr lang="en-US" sz="1200" dirty="0">
                <a:latin typeface="Arial" pitchFamily="34" charset="0"/>
              </a:rPr>
              <a:t>HSS</a:t>
            </a:r>
            <a:endParaRPr kumimoji="0" lang="en-US" sz="1200" b="0" i="0" u="none" strike="noStrike" cap="none" normalizeH="0" baseline="0" dirty="0">
              <a:ln>
                <a:noFill/>
              </a:ln>
              <a:solidFill>
                <a:schemeClr val="tx1"/>
              </a:solidFill>
              <a:effectLst/>
              <a:latin typeface="Arial" pitchFamily="34" charset="0"/>
            </a:endParaRPr>
          </a:p>
        </p:txBody>
      </p:sp>
      <p:sp>
        <p:nvSpPr>
          <p:cNvPr id="7" name="Rectangle 6">
            <a:extLst>
              <a:ext uri="{FF2B5EF4-FFF2-40B4-BE49-F238E27FC236}">
                <a16:creationId xmlns:a16="http://schemas.microsoft.com/office/drawing/2014/main" id="{855AE993-CD77-2548-9816-2FB8840B3841}"/>
              </a:ext>
            </a:extLst>
          </p:cNvPr>
          <p:cNvSpPr/>
          <p:nvPr/>
        </p:nvSpPr>
        <p:spPr bwMode="auto">
          <a:xfrm>
            <a:off x="3048888" y="3925571"/>
            <a:ext cx="435434" cy="2667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a:r>
              <a:rPr lang="en-US" sz="1200" dirty="0">
                <a:latin typeface="Arial" pitchFamily="34" charset="0"/>
              </a:rPr>
              <a:t>AAA</a:t>
            </a:r>
            <a:endParaRPr kumimoji="0" lang="en-US" sz="1200" b="0" i="0" u="none" strike="noStrike" cap="none" normalizeH="0" baseline="0" dirty="0">
              <a:ln>
                <a:noFill/>
              </a:ln>
              <a:solidFill>
                <a:schemeClr val="tx1"/>
              </a:solidFill>
              <a:effectLst/>
              <a:latin typeface="Arial" pitchFamily="34" charset="0"/>
            </a:endParaRPr>
          </a:p>
        </p:txBody>
      </p:sp>
      <p:cxnSp>
        <p:nvCxnSpPr>
          <p:cNvPr id="8" name="Straight Connector 7">
            <a:extLst>
              <a:ext uri="{FF2B5EF4-FFF2-40B4-BE49-F238E27FC236}">
                <a16:creationId xmlns:a16="http://schemas.microsoft.com/office/drawing/2014/main" id="{ED21618C-7817-2842-8CCF-D8463A416D83}"/>
              </a:ext>
            </a:extLst>
          </p:cNvPr>
          <p:cNvCxnSpPr>
            <a:cxnSpLocks/>
            <a:stCxn id="5" idx="3"/>
            <a:endCxn id="11" idx="1"/>
          </p:cNvCxnSpPr>
          <p:nvPr/>
        </p:nvCxnSpPr>
        <p:spPr bwMode="auto">
          <a:xfrm>
            <a:off x="3484322" y="3068321"/>
            <a:ext cx="21602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E17CA0D4-60D9-9B4D-BD84-C331257799C3}"/>
              </a:ext>
            </a:extLst>
          </p:cNvPr>
          <p:cNvCxnSpPr>
            <a:stCxn id="6" idx="2"/>
            <a:endCxn id="7" idx="0"/>
          </p:cNvCxnSpPr>
          <p:nvPr/>
        </p:nvCxnSpPr>
        <p:spPr bwMode="auto">
          <a:xfrm>
            <a:off x="3266605" y="3691607"/>
            <a:ext cx="0" cy="2339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9731D03C-DF5E-4742-8A47-67907B9E3143}"/>
              </a:ext>
            </a:extLst>
          </p:cNvPr>
          <p:cNvCxnSpPr>
            <a:stCxn id="5" idx="2"/>
            <a:endCxn id="6" idx="0"/>
          </p:cNvCxnSpPr>
          <p:nvPr/>
        </p:nvCxnSpPr>
        <p:spPr bwMode="auto">
          <a:xfrm>
            <a:off x="3266605" y="3201671"/>
            <a:ext cx="0" cy="2232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 name="Rectangle 10">
            <a:extLst>
              <a:ext uri="{FF2B5EF4-FFF2-40B4-BE49-F238E27FC236}">
                <a16:creationId xmlns:a16="http://schemas.microsoft.com/office/drawing/2014/main" id="{849018FE-C6D6-4C47-A8B9-C32D049AC362}"/>
              </a:ext>
            </a:extLst>
          </p:cNvPr>
          <p:cNvSpPr/>
          <p:nvPr/>
        </p:nvSpPr>
        <p:spPr bwMode="auto">
          <a:xfrm>
            <a:off x="3700345" y="2934971"/>
            <a:ext cx="500671" cy="266700"/>
          </a:xfrm>
          <a:prstGeom prst="rect">
            <a:avLst/>
          </a:prstGeom>
          <a:solidFill>
            <a:srgbClr val="FF0000">
              <a:alpha val="29000"/>
            </a:srgb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a:r>
              <a:rPr lang="en-US" sz="1200" dirty="0">
                <a:latin typeface="Arial" pitchFamily="34" charset="0"/>
              </a:rPr>
              <a:t>S-GW</a:t>
            </a:r>
            <a:endParaRPr kumimoji="0" lang="en-US" sz="1200" b="0" i="0" u="none" strike="noStrike" cap="none" normalizeH="0" baseline="0" dirty="0">
              <a:ln>
                <a:noFill/>
              </a:ln>
              <a:solidFill>
                <a:schemeClr val="tx1"/>
              </a:solidFill>
              <a:effectLst/>
              <a:latin typeface="Arial" pitchFamily="34" charset="0"/>
            </a:endParaRPr>
          </a:p>
        </p:txBody>
      </p:sp>
      <p:cxnSp>
        <p:nvCxnSpPr>
          <p:cNvPr id="12" name="Straight Connector 11">
            <a:extLst>
              <a:ext uri="{FF2B5EF4-FFF2-40B4-BE49-F238E27FC236}">
                <a16:creationId xmlns:a16="http://schemas.microsoft.com/office/drawing/2014/main" id="{B9EDED03-1198-0849-B569-626F416FE38C}"/>
              </a:ext>
            </a:extLst>
          </p:cNvPr>
          <p:cNvCxnSpPr>
            <a:cxnSpLocks/>
            <a:stCxn id="11" idx="2"/>
          </p:cNvCxnSpPr>
          <p:nvPr/>
        </p:nvCxnSpPr>
        <p:spPr bwMode="auto">
          <a:xfrm>
            <a:off x="3950681" y="3201671"/>
            <a:ext cx="0" cy="9921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Rectangle 12">
            <a:extLst>
              <a:ext uri="{FF2B5EF4-FFF2-40B4-BE49-F238E27FC236}">
                <a16:creationId xmlns:a16="http://schemas.microsoft.com/office/drawing/2014/main" id="{DCC76D0E-B9B1-4E46-8167-66161BAE33A3}"/>
              </a:ext>
            </a:extLst>
          </p:cNvPr>
          <p:cNvSpPr/>
          <p:nvPr/>
        </p:nvSpPr>
        <p:spPr bwMode="auto">
          <a:xfrm>
            <a:off x="3700345" y="4193859"/>
            <a:ext cx="500671" cy="266700"/>
          </a:xfrm>
          <a:prstGeom prst="rect">
            <a:avLst/>
          </a:prstGeom>
          <a:solidFill>
            <a:srgbClr val="FF0000">
              <a:alpha val="29000"/>
            </a:srgb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a:r>
              <a:rPr lang="en-US" sz="1200" dirty="0">
                <a:latin typeface="Arial" pitchFamily="34" charset="0"/>
              </a:rPr>
              <a:t>P-GW</a:t>
            </a:r>
            <a:endParaRPr kumimoji="0" lang="en-US" sz="1200" b="0" i="0" u="none" strike="noStrike" cap="none" normalizeH="0" baseline="0" dirty="0">
              <a:ln>
                <a:noFill/>
              </a:ln>
              <a:solidFill>
                <a:schemeClr val="tx1"/>
              </a:solidFill>
              <a:effectLst/>
              <a:latin typeface="Arial" pitchFamily="34" charset="0"/>
            </a:endParaRPr>
          </a:p>
        </p:txBody>
      </p:sp>
      <p:sp>
        <p:nvSpPr>
          <p:cNvPr id="14" name="Rounded Rectangle 13">
            <a:extLst>
              <a:ext uri="{FF2B5EF4-FFF2-40B4-BE49-F238E27FC236}">
                <a16:creationId xmlns:a16="http://schemas.microsoft.com/office/drawing/2014/main" id="{733B4BD9-514F-7547-8EC2-182BA8D44A6C}"/>
              </a:ext>
            </a:extLst>
          </p:cNvPr>
          <p:cNvSpPr/>
          <p:nvPr/>
        </p:nvSpPr>
        <p:spPr bwMode="auto">
          <a:xfrm>
            <a:off x="7657400" y="2744835"/>
            <a:ext cx="1584176" cy="1905000"/>
          </a:xfrm>
          <a:prstGeom prst="roundRect">
            <a:avLst>
              <a:gd name="adj" fmla="val 5840"/>
            </a:avLst>
          </a:prstGeom>
          <a:solidFill>
            <a:srgbClr val="7030A0">
              <a:alpha val="20000"/>
            </a:srgbClr>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34" charset="0"/>
            </a:endParaRPr>
          </a:p>
        </p:txBody>
      </p:sp>
      <p:sp>
        <p:nvSpPr>
          <p:cNvPr id="15" name="Rectangle 14">
            <a:extLst>
              <a:ext uri="{FF2B5EF4-FFF2-40B4-BE49-F238E27FC236}">
                <a16:creationId xmlns:a16="http://schemas.microsoft.com/office/drawing/2014/main" id="{FD3BA46D-342C-F84E-A6C8-D2D8A343DE84}"/>
              </a:ext>
            </a:extLst>
          </p:cNvPr>
          <p:cNvSpPr/>
          <p:nvPr/>
        </p:nvSpPr>
        <p:spPr bwMode="auto">
          <a:xfrm>
            <a:off x="7873424" y="2934971"/>
            <a:ext cx="500671" cy="266700"/>
          </a:xfrm>
          <a:prstGeom prst="rect">
            <a:avLst/>
          </a:prstGeom>
          <a:solidFill>
            <a:srgbClr val="7030A0">
              <a:alpha val="30000"/>
            </a:srgb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a:r>
              <a:rPr lang="en-US" sz="1200" dirty="0">
                <a:latin typeface="Arial" pitchFamily="34" charset="0"/>
              </a:rPr>
              <a:t>S-GW</a:t>
            </a:r>
            <a:endParaRPr kumimoji="0" lang="en-US" sz="1200" b="0" i="0" u="none" strike="noStrike" cap="none" normalizeH="0" baseline="0" dirty="0">
              <a:ln>
                <a:noFill/>
              </a:ln>
              <a:solidFill>
                <a:schemeClr val="tx1"/>
              </a:solidFill>
              <a:effectLst/>
              <a:latin typeface="Arial" pitchFamily="34" charset="0"/>
            </a:endParaRPr>
          </a:p>
        </p:txBody>
      </p:sp>
      <p:cxnSp>
        <p:nvCxnSpPr>
          <p:cNvPr id="16" name="Straight Connector 15">
            <a:extLst>
              <a:ext uri="{FF2B5EF4-FFF2-40B4-BE49-F238E27FC236}">
                <a16:creationId xmlns:a16="http://schemas.microsoft.com/office/drawing/2014/main" id="{9C096C8B-E2EA-9B4F-A57D-2C913F2B5D59}"/>
              </a:ext>
            </a:extLst>
          </p:cNvPr>
          <p:cNvCxnSpPr>
            <a:cxnSpLocks/>
            <a:stCxn id="15" idx="2"/>
          </p:cNvCxnSpPr>
          <p:nvPr/>
        </p:nvCxnSpPr>
        <p:spPr bwMode="auto">
          <a:xfrm>
            <a:off x="8123760" y="3201671"/>
            <a:ext cx="0" cy="9921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 name="Rectangle 16">
            <a:extLst>
              <a:ext uri="{FF2B5EF4-FFF2-40B4-BE49-F238E27FC236}">
                <a16:creationId xmlns:a16="http://schemas.microsoft.com/office/drawing/2014/main" id="{1DA409F1-9024-6C43-9D5D-1BB59153F386}"/>
              </a:ext>
            </a:extLst>
          </p:cNvPr>
          <p:cNvSpPr/>
          <p:nvPr/>
        </p:nvSpPr>
        <p:spPr bwMode="auto">
          <a:xfrm>
            <a:off x="8593504" y="2934971"/>
            <a:ext cx="435434" cy="2667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a:r>
              <a:rPr lang="en-US" sz="1200" dirty="0">
                <a:latin typeface="Arial" pitchFamily="34" charset="0"/>
              </a:rPr>
              <a:t>MME</a:t>
            </a:r>
            <a:endParaRPr kumimoji="0" lang="en-US" sz="1200" b="0" i="0" u="none" strike="noStrike" cap="none" normalizeH="0" baseline="0" dirty="0">
              <a:ln>
                <a:noFill/>
              </a:ln>
              <a:solidFill>
                <a:schemeClr val="tx1"/>
              </a:solidFill>
              <a:effectLst/>
              <a:latin typeface="Arial" pitchFamily="34" charset="0"/>
            </a:endParaRPr>
          </a:p>
        </p:txBody>
      </p:sp>
      <p:sp>
        <p:nvSpPr>
          <p:cNvPr id="18" name="Rectangle 17">
            <a:extLst>
              <a:ext uri="{FF2B5EF4-FFF2-40B4-BE49-F238E27FC236}">
                <a16:creationId xmlns:a16="http://schemas.microsoft.com/office/drawing/2014/main" id="{07FBA84E-7A78-2347-B7E5-598C2C84F7FF}"/>
              </a:ext>
            </a:extLst>
          </p:cNvPr>
          <p:cNvSpPr/>
          <p:nvPr/>
        </p:nvSpPr>
        <p:spPr bwMode="auto">
          <a:xfrm>
            <a:off x="8593504" y="3424907"/>
            <a:ext cx="435434" cy="2667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a:r>
              <a:rPr lang="en-US" sz="1200" dirty="0">
                <a:latin typeface="Arial" pitchFamily="34" charset="0"/>
              </a:rPr>
              <a:t>HSS</a:t>
            </a:r>
            <a:endParaRPr kumimoji="0" lang="en-US" sz="1200" b="0" i="0" u="none" strike="noStrike" cap="none" normalizeH="0" baseline="0" dirty="0">
              <a:ln>
                <a:noFill/>
              </a:ln>
              <a:solidFill>
                <a:schemeClr val="tx1"/>
              </a:solidFill>
              <a:effectLst/>
              <a:latin typeface="Arial" pitchFamily="34" charset="0"/>
            </a:endParaRPr>
          </a:p>
        </p:txBody>
      </p:sp>
      <p:sp>
        <p:nvSpPr>
          <p:cNvPr id="19" name="Rectangle 18">
            <a:extLst>
              <a:ext uri="{FF2B5EF4-FFF2-40B4-BE49-F238E27FC236}">
                <a16:creationId xmlns:a16="http://schemas.microsoft.com/office/drawing/2014/main" id="{BCFF93E5-01AB-0D4F-BE6B-1E3DFF86706E}"/>
              </a:ext>
            </a:extLst>
          </p:cNvPr>
          <p:cNvSpPr/>
          <p:nvPr/>
        </p:nvSpPr>
        <p:spPr bwMode="auto">
          <a:xfrm>
            <a:off x="8593504" y="3925571"/>
            <a:ext cx="435434" cy="2667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a:r>
              <a:rPr lang="en-US" sz="1200" dirty="0">
                <a:latin typeface="Arial" pitchFamily="34" charset="0"/>
              </a:rPr>
              <a:t>AAA</a:t>
            </a:r>
            <a:endParaRPr kumimoji="0" lang="en-US" sz="1200" b="0" i="0" u="none" strike="noStrike" cap="none" normalizeH="0" baseline="0" dirty="0">
              <a:ln>
                <a:noFill/>
              </a:ln>
              <a:solidFill>
                <a:schemeClr val="tx1"/>
              </a:solidFill>
              <a:effectLst/>
              <a:latin typeface="Arial" pitchFamily="34" charset="0"/>
            </a:endParaRPr>
          </a:p>
        </p:txBody>
      </p:sp>
      <p:cxnSp>
        <p:nvCxnSpPr>
          <p:cNvPr id="20" name="Straight Connector 19">
            <a:extLst>
              <a:ext uri="{FF2B5EF4-FFF2-40B4-BE49-F238E27FC236}">
                <a16:creationId xmlns:a16="http://schemas.microsoft.com/office/drawing/2014/main" id="{6D5E3D62-D67E-8C43-85EF-F4EFF68C1FB5}"/>
              </a:ext>
            </a:extLst>
          </p:cNvPr>
          <p:cNvCxnSpPr>
            <a:cxnSpLocks/>
            <a:stCxn id="15" idx="3"/>
            <a:endCxn id="17" idx="1"/>
          </p:cNvCxnSpPr>
          <p:nvPr/>
        </p:nvCxnSpPr>
        <p:spPr bwMode="auto">
          <a:xfrm>
            <a:off x="8374095" y="3068321"/>
            <a:ext cx="21940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FF150F75-5894-DB49-9DB8-E4FB0B89072F}"/>
              </a:ext>
            </a:extLst>
          </p:cNvPr>
          <p:cNvCxnSpPr>
            <a:stCxn id="18" idx="2"/>
            <a:endCxn id="19" idx="0"/>
          </p:cNvCxnSpPr>
          <p:nvPr/>
        </p:nvCxnSpPr>
        <p:spPr bwMode="auto">
          <a:xfrm>
            <a:off x="8811221" y="3691607"/>
            <a:ext cx="0" cy="2339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915A1822-7C11-2140-BEE1-182873BB937E}"/>
              </a:ext>
            </a:extLst>
          </p:cNvPr>
          <p:cNvCxnSpPr>
            <a:stCxn id="17" idx="2"/>
            <a:endCxn id="18" idx="0"/>
          </p:cNvCxnSpPr>
          <p:nvPr/>
        </p:nvCxnSpPr>
        <p:spPr bwMode="auto">
          <a:xfrm>
            <a:off x="8811221" y="3201671"/>
            <a:ext cx="0" cy="2232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3" name="Rectangle 22">
            <a:extLst>
              <a:ext uri="{FF2B5EF4-FFF2-40B4-BE49-F238E27FC236}">
                <a16:creationId xmlns:a16="http://schemas.microsoft.com/office/drawing/2014/main" id="{59CBC207-D825-1744-8D54-505450C8E0FA}"/>
              </a:ext>
            </a:extLst>
          </p:cNvPr>
          <p:cNvSpPr/>
          <p:nvPr/>
        </p:nvSpPr>
        <p:spPr bwMode="auto">
          <a:xfrm>
            <a:off x="7873424" y="4193859"/>
            <a:ext cx="500671" cy="266700"/>
          </a:xfrm>
          <a:prstGeom prst="rect">
            <a:avLst/>
          </a:prstGeom>
          <a:solidFill>
            <a:srgbClr val="7030A0">
              <a:alpha val="30000"/>
            </a:srgb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a:r>
              <a:rPr lang="en-US" sz="1200" dirty="0">
                <a:latin typeface="Arial" pitchFamily="34" charset="0"/>
              </a:rPr>
              <a:t>P-GW</a:t>
            </a:r>
            <a:endParaRPr kumimoji="0" lang="en-US" sz="1200" b="0" i="0" u="none" strike="noStrike" cap="none" normalizeH="0" baseline="0" dirty="0">
              <a:ln>
                <a:noFill/>
              </a:ln>
              <a:solidFill>
                <a:schemeClr val="tx1"/>
              </a:solidFill>
              <a:effectLst/>
              <a:latin typeface="Arial" pitchFamily="34" charset="0"/>
            </a:endParaRPr>
          </a:p>
        </p:txBody>
      </p:sp>
      <p:sp>
        <p:nvSpPr>
          <p:cNvPr id="24" name="Rectangle 23">
            <a:extLst>
              <a:ext uri="{FF2B5EF4-FFF2-40B4-BE49-F238E27FC236}">
                <a16:creationId xmlns:a16="http://schemas.microsoft.com/office/drawing/2014/main" id="{5A069B1A-125B-304B-A38A-56AA102451EE}"/>
              </a:ext>
            </a:extLst>
          </p:cNvPr>
          <p:cNvSpPr/>
          <p:nvPr/>
        </p:nvSpPr>
        <p:spPr bwMode="auto">
          <a:xfrm>
            <a:off x="3624952" y="2286899"/>
            <a:ext cx="648072" cy="245366"/>
          </a:xfrm>
          <a:prstGeom prst="rect">
            <a:avLst/>
          </a:prstGeom>
          <a:solidFill>
            <a:srgbClr val="C00000">
              <a:alpha val="30000"/>
            </a:srgb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a:r>
              <a:rPr lang="en-US" sz="1200" dirty="0" err="1">
                <a:latin typeface="Arial" pitchFamily="34" charset="0"/>
              </a:rPr>
              <a:t>eNodeB</a:t>
            </a:r>
            <a:endParaRPr kumimoji="0" lang="en-US" sz="1200" b="0" i="0" u="none" strike="noStrike" cap="none" normalizeH="0" baseline="0" dirty="0">
              <a:ln>
                <a:noFill/>
              </a:ln>
              <a:solidFill>
                <a:schemeClr val="tx1"/>
              </a:solidFill>
              <a:effectLst/>
              <a:latin typeface="Arial" pitchFamily="34" charset="0"/>
            </a:endParaRPr>
          </a:p>
        </p:txBody>
      </p:sp>
      <p:cxnSp>
        <p:nvCxnSpPr>
          <p:cNvPr id="25" name="Straight Connector 24">
            <a:extLst>
              <a:ext uri="{FF2B5EF4-FFF2-40B4-BE49-F238E27FC236}">
                <a16:creationId xmlns:a16="http://schemas.microsoft.com/office/drawing/2014/main" id="{83895BFC-C3C9-204C-B6EE-0741983ACA57}"/>
              </a:ext>
            </a:extLst>
          </p:cNvPr>
          <p:cNvCxnSpPr>
            <a:cxnSpLocks/>
          </p:cNvCxnSpPr>
          <p:nvPr/>
        </p:nvCxnSpPr>
        <p:spPr bwMode="auto">
          <a:xfrm flipH="1">
            <a:off x="3946174" y="2532265"/>
            <a:ext cx="1692" cy="402706"/>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26" name="Picture 25">
            <a:extLst>
              <a:ext uri="{FF2B5EF4-FFF2-40B4-BE49-F238E27FC236}">
                <a16:creationId xmlns:a16="http://schemas.microsoft.com/office/drawing/2014/main" id="{D78838E1-9E4F-8940-90AE-BB3E1AD12AD0}"/>
              </a:ext>
            </a:extLst>
          </p:cNvPr>
          <p:cNvPicPr>
            <a:picLocks noChangeAspect="1"/>
          </p:cNvPicPr>
          <p:nvPr/>
        </p:nvPicPr>
        <p:blipFill>
          <a:blip r:embed="rId3"/>
          <a:stretch>
            <a:fillRect/>
          </a:stretch>
        </p:blipFill>
        <p:spPr>
          <a:xfrm>
            <a:off x="3363744" y="1206779"/>
            <a:ext cx="477232" cy="629363"/>
          </a:xfrm>
          <a:prstGeom prst="rect">
            <a:avLst/>
          </a:prstGeom>
        </p:spPr>
      </p:pic>
      <p:cxnSp>
        <p:nvCxnSpPr>
          <p:cNvPr id="27" name="Straight Connector 26">
            <a:extLst>
              <a:ext uri="{FF2B5EF4-FFF2-40B4-BE49-F238E27FC236}">
                <a16:creationId xmlns:a16="http://schemas.microsoft.com/office/drawing/2014/main" id="{B261F733-DECD-6B46-890D-4E3E000C6C16}"/>
              </a:ext>
            </a:extLst>
          </p:cNvPr>
          <p:cNvCxnSpPr>
            <a:cxnSpLocks/>
            <a:stCxn id="26" idx="2"/>
            <a:endCxn id="24" idx="0"/>
          </p:cNvCxnSpPr>
          <p:nvPr/>
        </p:nvCxnSpPr>
        <p:spPr bwMode="auto">
          <a:xfrm>
            <a:off x="3602360" y="1836142"/>
            <a:ext cx="346628" cy="450757"/>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28" name="Picture 27">
            <a:extLst>
              <a:ext uri="{FF2B5EF4-FFF2-40B4-BE49-F238E27FC236}">
                <a16:creationId xmlns:a16="http://schemas.microsoft.com/office/drawing/2014/main" id="{4DC4A6B1-70A7-F94B-A97A-0614EDE89BA6}"/>
              </a:ext>
            </a:extLst>
          </p:cNvPr>
          <p:cNvPicPr>
            <a:picLocks noChangeAspect="1"/>
          </p:cNvPicPr>
          <p:nvPr/>
        </p:nvPicPr>
        <p:blipFill>
          <a:blip r:embed="rId3"/>
          <a:stretch>
            <a:fillRect/>
          </a:stretch>
        </p:blipFill>
        <p:spPr>
          <a:xfrm>
            <a:off x="4083824" y="1513520"/>
            <a:ext cx="477232" cy="629363"/>
          </a:xfrm>
          <a:prstGeom prst="rect">
            <a:avLst/>
          </a:prstGeom>
        </p:spPr>
      </p:pic>
      <p:cxnSp>
        <p:nvCxnSpPr>
          <p:cNvPr id="29" name="Straight Connector 28">
            <a:extLst>
              <a:ext uri="{FF2B5EF4-FFF2-40B4-BE49-F238E27FC236}">
                <a16:creationId xmlns:a16="http://schemas.microsoft.com/office/drawing/2014/main" id="{E1E8A45B-A7D9-4B40-A775-DDBCBA047653}"/>
              </a:ext>
            </a:extLst>
          </p:cNvPr>
          <p:cNvCxnSpPr>
            <a:cxnSpLocks/>
            <a:stCxn id="28" idx="2"/>
            <a:endCxn id="24" idx="0"/>
          </p:cNvCxnSpPr>
          <p:nvPr/>
        </p:nvCxnSpPr>
        <p:spPr bwMode="auto">
          <a:xfrm flipH="1">
            <a:off x="3948988" y="2142883"/>
            <a:ext cx="373452" cy="1440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TextBox 29">
            <a:extLst>
              <a:ext uri="{FF2B5EF4-FFF2-40B4-BE49-F238E27FC236}">
                <a16:creationId xmlns:a16="http://schemas.microsoft.com/office/drawing/2014/main" id="{CF04D33E-F244-6944-A7CC-3FC1A7D614FF}"/>
              </a:ext>
            </a:extLst>
          </p:cNvPr>
          <p:cNvSpPr txBox="1"/>
          <p:nvPr/>
        </p:nvSpPr>
        <p:spPr>
          <a:xfrm>
            <a:off x="2880031" y="4620441"/>
            <a:ext cx="840295" cy="369332"/>
          </a:xfrm>
          <a:prstGeom prst="rect">
            <a:avLst/>
          </a:prstGeom>
          <a:noFill/>
        </p:spPr>
        <p:txBody>
          <a:bodyPr wrap="none" rtlCol="0">
            <a:spAutoFit/>
          </a:bodyPr>
          <a:lstStyle/>
          <a:p>
            <a:r>
              <a:rPr lang="de-DE" b="1" dirty="0"/>
              <a:t>HMNO</a:t>
            </a:r>
          </a:p>
        </p:txBody>
      </p:sp>
      <p:sp>
        <p:nvSpPr>
          <p:cNvPr id="31" name="TextBox 30">
            <a:extLst>
              <a:ext uri="{FF2B5EF4-FFF2-40B4-BE49-F238E27FC236}">
                <a16:creationId xmlns:a16="http://schemas.microsoft.com/office/drawing/2014/main" id="{6C7B6844-8573-1644-9FBF-3274FBFF7833}"/>
              </a:ext>
            </a:extLst>
          </p:cNvPr>
          <p:cNvSpPr txBox="1"/>
          <p:nvPr/>
        </p:nvSpPr>
        <p:spPr>
          <a:xfrm>
            <a:off x="8485448" y="4671596"/>
            <a:ext cx="760144" cy="338554"/>
          </a:xfrm>
          <a:prstGeom prst="rect">
            <a:avLst/>
          </a:prstGeom>
          <a:noFill/>
        </p:spPr>
        <p:txBody>
          <a:bodyPr wrap="none" rtlCol="0">
            <a:spAutoFit/>
          </a:bodyPr>
          <a:lstStyle/>
          <a:p>
            <a:pPr algn="r"/>
            <a:r>
              <a:rPr lang="de-DE" sz="1600" b="1" dirty="0"/>
              <a:t>VMNO</a:t>
            </a:r>
          </a:p>
        </p:txBody>
      </p:sp>
      <p:sp>
        <p:nvSpPr>
          <p:cNvPr id="32" name="Rounded Rectangle 31">
            <a:extLst>
              <a:ext uri="{FF2B5EF4-FFF2-40B4-BE49-F238E27FC236}">
                <a16:creationId xmlns:a16="http://schemas.microsoft.com/office/drawing/2014/main" id="{F7BC2348-82F8-F34F-BE0F-2201E30F57AF}"/>
              </a:ext>
            </a:extLst>
          </p:cNvPr>
          <p:cNvSpPr/>
          <p:nvPr/>
        </p:nvSpPr>
        <p:spPr bwMode="auto">
          <a:xfrm>
            <a:off x="4912761" y="2757961"/>
            <a:ext cx="2304256" cy="1905000"/>
          </a:xfrm>
          <a:prstGeom prst="roundRect">
            <a:avLst>
              <a:gd name="adj" fmla="val 5840"/>
            </a:avLst>
          </a:prstGeom>
          <a:solidFill>
            <a:srgbClr val="92D050">
              <a:alpha val="20000"/>
            </a:srgbClr>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34" charset="0"/>
            </a:endParaRPr>
          </a:p>
        </p:txBody>
      </p:sp>
      <p:sp>
        <p:nvSpPr>
          <p:cNvPr id="33" name="TextBox 32">
            <a:extLst>
              <a:ext uri="{FF2B5EF4-FFF2-40B4-BE49-F238E27FC236}">
                <a16:creationId xmlns:a16="http://schemas.microsoft.com/office/drawing/2014/main" id="{BE07D069-6713-F84D-97C0-4916D415D503}"/>
              </a:ext>
            </a:extLst>
          </p:cNvPr>
          <p:cNvSpPr txBox="1"/>
          <p:nvPr/>
        </p:nvSpPr>
        <p:spPr>
          <a:xfrm>
            <a:off x="5443373" y="4662961"/>
            <a:ext cx="1243033" cy="338554"/>
          </a:xfrm>
          <a:prstGeom prst="rect">
            <a:avLst/>
          </a:prstGeom>
          <a:noFill/>
        </p:spPr>
        <p:txBody>
          <a:bodyPr wrap="none" rtlCol="0">
            <a:spAutoFit/>
          </a:bodyPr>
          <a:lstStyle/>
          <a:p>
            <a:pPr algn="ctr"/>
            <a:r>
              <a:rPr lang="de-DE" sz="1600" b="1" dirty="0"/>
              <a:t>IPX Network</a:t>
            </a:r>
          </a:p>
        </p:txBody>
      </p:sp>
      <p:sp>
        <p:nvSpPr>
          <p:cNvPr id="34" name="Rounded Rectangle 33">
            <a:extLst>
              <a:ext uri="{FF2B5EF4-FFF2-40B4-BE49-F238E27FC236}">
                <a16:creationId xmlns:a16="http://schemas.microsoft.com/office/drawing/2014/main" id="{0CA6CD5A-D615-B34C-94BD-7EBE924A954D}"/>
              </a:ext>
            </a:extLst>
          </p:cNvPr>
          <p:cNvSpPr/>
          <p:nvPr/>
        </p:nvSpPr>
        <p:spPr bwMode="auto">
          <a:xfrm>
            <a:off x="4907719" y="1836141"/>
            <a:ext cx="2304256" cy="696123"/>
          </a:xfrm>
          <a:prstGeom prst="roundRect">
            <a:avLst>
              <a:gd name="adj" fmla="val 16704"/>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34" charset="0"/>
            </a:endParaRPr>
          </a:p>
        </p:txBody>
      </p:sp>
      <p:sp>
        <p:nvSpPr>
          <p:cNvPr id="35" name="TextBox 34">
            <a:extLst>
              <a:ext uri="{FF2B5EF4-FFF2-40B4-BE49-F238E27FC236}">
                <a16:creationId xmlns:a16="http://schemas.microsoft.com/office/drawing/2014/main" id="{FD6AB068-2C84-1949-99EE-866E16086C2B}"/>
              </a:ext>
            </a:extLst>
          </p:cNvPr>
          <p:cNvSpPr txBox="1"/>
          <p:nvPr/>
        </p:nvSpPr>
        <p:spPr>
          <a:xfrm>
            <a:off x="5002550" y="1969250"/>
            <a:ext cx="2114618" cy="276999"/>
          </a:xfrm>
          <a:prstGeom prst="rect">
            <a:avLst/>
          </a:prstGeom>
          <a:noFill/>
        </p:spPr>
        <p:txBody>
          <a:bodyPr wrap="none" rtlCol="0">
            <a:spAutoFit/>
          </a:bodyPr>
          <a:lstStyle/>
          <a:p>
            <a:pPr algn="ctr"/>
            <a:r>
              <a:rPr lang="de-DE" sz="1200" dirty="0"/>
              <a:t>Other MNOs</a:t>
            </a:r>
            <a:r>
              <a:rPr lang="de-DE" sz="1200"/>
              <a:t>, FNOs, ISPs, ASPs</a:t>
            </a:r>
            <a:r>
              <a:rPr lang="de-DE" sz="1200" dirty="0"/>
              <a:t> </a:t>
            </a:r>
          </a:p>
        </p:txBody>
      </p:sp>
      <p:sp>
        <p:nvSpPr>
          <p:cNvPr id="36" name="Rectangle 35">
            <a:extLst>
              <a:ext uri="{FF2B5EF4-FFF2-40B4-BE49-F238E27FC236}">
                <a16:creationId xmlns:a16="http://schemas.microsoft.com/office/drawing/2014/main" id="{447A5A31-B81A-9044-B4E0-21BF82912F13}"/>
              </a:ext>
            </a:extLst>
          </p:cNvPr>
          <p:cNvSpPr/>
          <p:nvPr/>
        </p:nvSpPr>
        <p:spPr bwMode="auto">
          <a:xfrm>
            <a:off x="7801416" y="2286899"/>
            <a:ext cx="648072" cy="245366"/>
          </a:xfrm>
          <a:prstGeom prst="rect">
            <a:avLst/>
          </a:prstGeom>
          <a:solidFill>
            <a:srgbClr val="7030A0">
              <a:alpha val="29000"/>
            </a:srgb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a:r>
              <a:rPr lang="en-US" sz="1200" dirty="0" err="1">
                <a:latin typeface="Arial" pitchFamily="34" charset="0"/>
              </a:rPr>
              <a:t>eNodeB</a:t>
            </a:r>
            <a:endParaRPr kumimoji="0" lang="en-US" sz="1200" b="0" i="0" u="none" strike="noStrike" cap="none" normalizeH="0" baseline="0" dirty="0">
              <a:ln>
                <a:noFill/>
              </a:ln>
              <a:solidFill>
                <a:schemeClr val="tx1"/>
              </a:solidFill>
              <a:effectLst/>
              <a:latin typeface="Arial" pitchFamily="34" charset="0"/>
            </a:endParaRPr>
          </a:p>
        </p:txBody>
      </p:sp>
      <p:pic>
        <p:nvPicPr>
          <p:cNvPr id="37" name="Picture 36">
            <a:extLst>
              <a:ext uri="{FF2B5EF4-FFF2-40B4-BE49-F238E27FC236}">
                <a16:creationId xmlns:a16="http://schemas.microsoft.com/office/drawing/2014/main" id="{98555B2A-50F8-C245-885A-F399ADA8A25F}"/>
              </a:ext>
            </a:extLst>
          </p:cNvPr>
          <p:cNvPicPr>
            <a:picLocks noChangeAspect="1"/>
          </p:cNvPicPr>
          <p:nvPr/>
        </p:nvPicPr>
        <p:blipFill>
          <a:blip r:embed="rId3"/>
          <a:stretch>
            <a:fillRect/>
          </a:stretch>
        </p:blipFill>
        <p:spPr>
          <a:xfrm>
            <a:off x="7418784" y="1335509"/>
            <a:ext cx="477232" cy="629363"/>
          </a:xfrm>
          <a:prstGeom prst="rect">
            <a:avLst/>
          </a:prstGeom>
        </p:spPr>
      </p:pic>
      <p:cxnSp>
        <p:nvCxnSpPr>
          <p:cNvPr id="38" name="Straight Connector 37">
            <a:extLst>
              <a:ext uri="{FF2B5EF4-FFF2-40B4-BE49-F238E27FC236}">
                <a16:creationId xmlns:a16="http://schemas.microsoft.com/office/drawing/2014/main" id="{4226E518-E339-D342-8356-5796D04044BB}"/>
              </a:ext>
            </a:extLst>
          </p:cNvPr>
          <p:cNvCxnSpPr>
            <a:cxnSpLocks/>
            <a:stCxn id="37" idx="2"/>
            <a:endCxn id="36" idx="0"/>
          </p:cNvCxnSpPr>
          <p:nvPr/>
        </p:nvCxnSpPr>
        <p:spPr bwMode="auto">
          <a:xfrm>
            <a:off x="7657400" y="1964872"/>
            <a:ext cx="468052" cy="322027"/>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39" name="Picture 38">
            <a:extLst>
              <a:ext uri="{FF2B5EF4-FFF2-40B4-BE49-F238E27FC236}">
                <a16:creationId xmlns:a16="http://schemas.microsoft.com/office/drawing/2014/main" id="{48C2FD92-E591-994F-B85A-B0AF515BE15E}"/>
              </a:ext>
            </a:extLst>
          </p:cNvPr>
          <p:cNvPicPr>
            <a:picLocks noChangeAspect="1"/>
          </p:cNvPicPr>
          <p:nvPr/>
        </p:nvPicPr>
        <p:blipFill>
          <a:blip r:embed="rId3"/>
          <a:stretch>
            <a:fillRect/>
          </a:stretch>
        </p:blipFill>
        <p:spPr>
          <a:xfrm>
            <a:off x="8116272" y="1513520"/>
            <a:ext cx="477232" cy="629363"/>
          </a:xfrm>
          <a:prstGeom prst="rect">
            <a:avLst/>
          </a:prstGeom>
        </p:spPr>
      </p:pic>
      <p:cxnSp>
        <p:nvCxnSpPr>
          <p:cNvPr id="40" name="Straight Connector 39">
            <a:extLst>
              <a:ext uri="{FF2B5EF4-FFF2-40B4-BE49-F238E27FC236}">
                <a16:creationId xmlns:a16="http://schemas.microsoft.com/office/drawing/2014/main" id="{14E34360-3C35-7C4E-A22C-F773399D9AEC}"/>
              </a:ext>
            </a:extLst>
          </p:cNvPr>
          <p:cNvCxnSpPr>
            <a:cxnSpLocks/>
            <a:stCxn id="39" idx="2"/>
            <a:endCxn id="36" idx="0"/>
          </p:cNvCxnSpPr>
          <p:nvPr/>
        </p:nvCxnSpPr>
        <p:spPr bwMode="auto">
          <a:xfrm flipH="1">
            <a:off x="8125452" y="2142883"/>
            <a:ext cx="229436" cy="144016"/>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41" name="Group 40">
            <a:extLst>
              <a:ext uri="{FF2B5EF4-FFF2-40B4-BE49-F238E27FC236}">
                <a16:creationId xmlns:a16="http://schemas.microsoft.com/office/drawing/2014/main" id="{EA0E5D6B-DED6-1B47-B302-CD622F489CD1}"/>
              </a:ext>
            </a:extLst>
          </p:cNvPr>
          <p:cNvGrpSpPr/>
          <p:nvPr/>
        </p:nvGrpSpPr>
        <p:grpSpPr>
          <a:xfrm>
            <a:off x="8755905" y="1297496"/>
            <a:ext cx="231465" cy="432048"/>
            <a:chOff x="5243240" y="4797152"/>
            <a:chExt cx="636736" cy="1008112"/>
          </a:xfrm>
        </p:grpSpPr>
        <p:sp>
          <p:nvSpPr>
            <p:cNvPr id="42" name="Rounded Rectangle 41">
              <a:extLst>
                <a:ext uri="{FF2B5EF4-FFF2-40B4-BE49-F238E27FC236}">
                  <a16:creationId xmlns:a16="http://schemas.microsoft.com/office/drawing/2014/main" id="{DDC4DE95-2C93-6F41-AD6F-D2FB9AC4B85F}"/>
                </a:ext>
              </a:extLst>
            </p:cNvPr>
            <p:cNvSpPr/>
            <p:nvPr/>
          </p:nvSpPr>
          <p:spPr>
            <a:xfrm>
              <a:off x="5243240" y="4797152"/>
              <a:ext cx="636736" cy="1008112"/>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tangle 42">
              <a:extLst>
                <a:ext uri="{FF2B5EF4-FFF2-40B4-BE49-F238E27FC236}">
                  <a16:creationId xmlns:a16="http://schemas.microsoft.com/office/drawing/2014/main" id="{015167C6-B3C2-C546-8FB4-A4DFF4E6E075}"/>
                </a:ext>
              </a:extLst>
            </p:cNvPr>
            <p:cNvSpPr/>
            <p:nvPr/>
          </p:nvSpPr>
          <p:spPr>
            <a:xfrm>
              <a:off x="5303912" y="4869160"/>
              <a:ext cx="50405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4" name="TextBox 43">
            <a:extLst>
              <a:ext uri="{FF2B5EF4-FFF2-40B4-BE49-F238E27FC236}">
                <a16:creationId xmlns:a16="http://schemas.microsoft.com/office/drawing/2014/main" id="{E0771087-995A-9F46-A203-F633971446E6}"/>
              </a:ext>
            </a:extLst>
          </p:cNvPr>
          <p:cNvSpPr txBox="1"/>
          <p:nvPr/>
        </p:nvSpPr>
        <p:spPr>
          <a:xfrm>
            <a:off x="8555322" y="835831"/>
            <a:ext cx="625491" cy="461665"/>
          </a:xfrm>
          <a:prstGeom prst="rect">
            <a:avLst/>
          </a:prstGeom>
          <a:noFill/>
        </p:spPr>
        <p:txBody>
          <a:bodyPr wrap="none" rtlCol="0">
            <a:spAutoFit/>
          </a:bodyPr>
          <a:lstStyle/>
          <a:p>
            <a:pPr algn="ctr"/>
            <a:r>
              <a:rPr lang="de-DE" sz="1200" dirty="0"/>
              <a:t>Mobile</a:t>
            </a:r>
          </a:p>
          <a:p>
            <a:pPr algn="ctr"/>
            <a:r>
              <a:rPr lang="de-DE" sz="1200" dirty="0"/>
              <a:t>Device</a:t>
            </a:r>
          </a:p>
        </p:txBody>
      </p:sp>
      <p:sp>
        <p:nvSpPr>
          <p:cNvPr id="45" name="Cloud 44">
            <a:extLst>
              <a:ext uri="{FF2B5EF4-FFF2-40B4-BE49-F238E27FC236}">
                <a16:creationId xmlns:a16="http://schemas.microsoft.com/office/drawing/2014/main" id="{26B1DE99-BD04-E144-8857-005288AD3558}"/>
              </a:ext>
            </a:extLst>
          </p:cNvPr>
          <p:cNvSpPr/>
          <p:nvPr/>
        </p:nvSpPr>
        <p:spPr bwMode="auto">
          <a:xfrm>
            <a:off x="2924373" y="5407841"/>
            <a:ext cx="6317203" cy="695482"/>
          </a:xfrm>
          <a:prstGeom prst="cloud">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       Internet</a:t>
            </a:r>
          </a:p>
        </p:txBody>
      </p:sp>
      <p:sp>
        <p:nvSpPr>
          <p:cNvPr id="46" name="Left Brace 45">
            <a:extLst>
              <a:ext uri="{FF2B5EF4-FFF2-40B4-BE49-F238E27FC236}">
                <a16:creationId xmlns:a16="http://schemas.microsoft.com/office/drawing/2014/main" id="{375979BC-3F69-1440-851E-CE3EAA867EAD}"/>
              </a:ext>
            </a:extLst>
          </p:cNvPr>
          <p:cNvSpPr/>
          <p:nvPr/>
        </p:nvSpPr>
        <p:spPr bwMode="auto">
          <a:xfrm flipH="1">
            <a:off x="9262995" y="1484017"/>
            <a:ext cx="157226" cy="1226632"/>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34" charset="0"/>
            </a:endParaRPr>
          </a:p>
        </p:txBody>
      </p:sp>
      <p:sp>
        <p:nvSpPr>
          <p:cNvPr id="47" name="TextBox 46">
            <a:extLst>
              <a:ext uri="{FF2B5EF4-FFF2-40B4-BE49-F238E27FC236}">
                <a16:creationId xmlns:a16="http://schemas.microsoft.com/office/drawing/2014/main" id="{998861CE-4607-2B4B-9807-8F30A87EBE7A}"/>
              </a:ext>
            </a:extLst>
          </p:cNvPr>
          <p:cNvSpPr txBox="1"/>
          <p:nvPr/>
        </p:nvSpPr>
        <p:spPr>
          <a:xfrm rot="16200000">
            <a:off x="9114249" y="1830434"/>
            <a:ext cx="1280159" cy="646331"/>
          </a:xfrm>
          <a:prstGeom prst="rect">
            <a:avLst/>
          </a:prstGeom>
          <a:noFill/>
        </p:spPr>
        <p:txBody>
          <a:bodyPr wrap="none" rtlCol="0">
            <a:spAutoFit/>
          </a:bodyPr>
          <a:lstStyle/>
          <a:p>
            <a:pPr algn="ctr"/>
            <a:r>
              <a:rPr lang="en-US" sz="1200" dirty="0"/>
              <a:t>Evolved Universal</a:t>
            </a:r>
          </a:p>
          <a:p>
            <a:pPr algn="ctr"/>
            <a:r>
              <a:rPr lang="en-US" sz="1200" dirty="0"/>
              <a:t>Terrestrial Radio</a:t>
            </a:r>
          </a:p>
          <a:p>
            <a:pPr algn="ctr"/>
            <a:r>
              <a:rPr lang="en-US" sz="1200" dirty="0"/>
              <a:t>Access Network</a:t>
            </a:r>
          </a:p>
        </p:txBody>
      </p:sp>
      <p:sp>
        <p:nvSpPr>
          <p:cNvPr id="48" name="TextBox 47">
            <a:extLst>
              <a:ext uri="{FF2B5EF4-FFF2-40B4-BE49-F238E27FC236}">
                <a16:creationId xmlns:a16="http://schemas.microsoft.com/office/drawing/2014/main" id="{D18205A0-E20E-8741-8F86-EE04BEF7A959}"/>
              </a:ext>
            </a:extLst>
          </p:cNvPr>
          <p:cNvSpPr txBox="1"/>
          <p:nvPr/>
        </p:nvSpPr>
        <p:spPr>
          <a:xfrm rot="16200000">
            <a:off x="9168038" y="3496359"/>
            <a:ext cx="1110047" cy="461665"/>
          </a:xfrm>
          <a:prstGeom prst="rect">
            <a:avLst/>
          </a:prstGeom>
          <a:noFill/>
        </p:spPr>
        <p:txBody>
          <a:bodyPr wrap="none" rtlCol="0">
            <a:spAutoFit/>
          </a:bodyPr>
          <a:lstStyle/>
          <a:p>
            <a:pPr algn="ctr"/>
            <a:r>
              <a:rPr lang="en-US" sz="1200" dirty="0"/>
              <a:t>Evolved Packet</a:t>
            </a:r>
          </a:p>
          <a:p>
            <a:pPr algn="ctr"/>
            <a:r>
              <a:rPr lang="en-US" sz="1200" dirty="0"/>
              <a:t>Core (EPC)</a:t>
            </a:r>
          </a:p>
        </p:txBody>
      </p:sp>
      <p:cxnSp>
        <p:nvCxnSpPr>
          <p:cNvPr id="49" name="Straight Connector 48">
            <a:extLst>
              <a:ext uri="{FF2B5EF4-FFF2-40B4-BE49-F238E27FC236}">
                <a16:creationId xmlns:a16="http://schemas.microsoft.com/office/drawing/2014/main" id="{6B104EB1-57B8-9040-A5FB-BFE05AC3E562}"/>
              </a:ext>
            </a:extLst>
          </p:cNvPr>
          <p:cNvCxnSpPr>
            <a:cxnSpLocks/>
            <a:stCxn id="36" idx="2"/>
            <a:endCxn id="15" idx="0"/>
          </p:cNvCxnSpPr>
          <p:nvPr/>
        </p:nvCxnSpPr>
        <p:spPr bwMode="auto">
          <a:xfrm flipH="1">
            <a:off x="8123760" y="2532265"/>
            <a:ext cx="1692" cy="40270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0" name="Left Brace 49">
            <a:extLst>
              <a:ext uri="{FF2B5EF4-FFF2-40B4-BE49-F238E27FC236}">
                <a16:creationId xmlns:a16="http://schemas.microsoft.com/office/drawing/2014/main" id="{00E23547-B08D-FE4E-802E-C0194860C322}"/>
              </a:ext>
            </a:extLst>
          </p:cNvPr>
          <p:cNvSpPr/>
          <p:nvPr/>
        </p:nvSpPr>
        <p:spPr bwMode="auto">
          <a:xfrm flipH="1">
            <a:off x="9262995" y="2724135"/>
            <a:ext cx="157225" cy="197949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34" charset="0"/>
            </a:endParaRPr>
          </a:p>
        </p:txBody>
      </p:sp>
      <p:sp>
        <p:nvSpPr>
          <p:cNvPr id="51" name="Rectangle 50">
            <a:extLst>
              <a:ext uri="{FF2B5EF4-FFF2-40B4-BE49-F238E27FC236}">
                <a16:creationId xmlns:a16="http://schemas.microsoft.com/office/drawing/2014/main" id="{C67E9517-F472-CE40-A3BF-3EEF9444F0B3}"/>
              </a:ext>
            </a:extLst>
          </p:cNvPr>
          <p:cNvSpPr/>
          <p:nvPr/>
        </p:nvSpPr>
        <p:spPr bwMode="auto">
          <a:xfrm>
            <a:off x="4055307" y="5364877"/>
            <a:ext cx="217717" cy="23439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a:endParaRPr kumimoji="0" lang="en-US" sz="1200" b="0" i="0" u="none" strike="noStrike" cap="none" normalizeH="0" baseline="0" dirty="0">
              <a:ln>
                <a:noFill/>
              </a:ln>
              <a:solidFill>
                <a:schemeClr val="tx1"/>
              </a:solidFill>
              <a:effectLst/>
              <a:latin typeface="Arial" pitchFamily="34" charset="0"/>
            </a:endParaRPr>
          </a:p>
        </p:txBody>
      </p:sp>
      <p:sp>
        <p:nvSpPr>
          <p:cNvPr id="52" name="Rectangle 51">
            <a:extLst>
              <a:ext uri="{FF2B5EF4-FFF2-40B4-BE49-F238E27FC236}">
                <a16:creationId xmlns:a16="http://schemas.microsoft.com/office/drawing/2014/main" id="{54B1862E-6ABC-6849-86A9-8493C68E676C}"/>
              </a:ext>
            </a:extLst>
          </p:cNvPr>
          <p:cNvSpPr/>
          <p:nvPr/>
        </p:nvSpPr>
        <p:spPr bwMode="auto">
          <a:xfrm>
            <a:off x="7871731" y="5290646"/>
            <a:ext cx="217717" cy="23439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a:endParaRPr kumimoji="0" lang="en-US" sz="1200" b="0" i="0" u="none" strike="noStrike" cap="none" normalizeH="0" baseline="0" dirty="0">
              <a:ln>
                <a:noFill/>
              </a:ln>
              <a:solidFill>
                <a:schemeClr val="tx1"/>
              </a:solidFill>
              <a:effectLst/>
              <a:latin typeface="Arial" pitchFamily="34" charset="0"/>
            </a:endParaRPr>
          </a:p>
        </p:txBody>
      </p:sp>
      <p:sp>
        <p:nvSpPr>
          <p:cNvPr id="53" name="Rectangle 52">
            <a:extLst>
              <a:ext uri="{FF2B5EF4-FFF2-40B4-BE49-F238E27FC236}">
                <a16:creationId xmlns:a16="http://schemas.microsoft.com/office/drawing/2014/main" id="{7244235E-0B5F-9C42-9946-D67D9E38F7A5}"/>
              </a:ext>
            </a:extLst>
          </p:cNvPr>
          <p:cNvSpPr/>
          <p:nvPr/>
        </p:nvSpPr>
        <p:spPr bwMode="auto">
          <a:xfrm>
            <a:off x="6723637" y="5282916"/>
            <a:ext cx="217717" cy="23439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a:endParaRPr kumimoji="0" lang="en-US" sz="1200" b="0" i="0" u="none" strike="noStrike" cap="none" normalizeH="0" baseline="0" dirty="0">
              <a:ln>
                <a:noFill/>
              </a:ln>
              <a:solidFill>
                <a:schemeClr val="tx1"/>
              </a:solidFill>
              <a:effectLst/>
              <a:latin typeface="Arial" pitchFamily="34" charset="0"/>
            </a:endParaRPr>
          </a:p>
        </p:txBody>
      </p:sp>
      <p:cxnSp>
        <p:nvCxnSpPr>
          <p:cNvPr id="54" name="Straight Connector 53">
            <a:extLst>
              <a:ext uri="{FF2B5EF4-FFF2-40B4-BE49-F238E27FC236}">
                <a16:creationId xmlns:a16="http://schemas.microsoft.com/office/drawing/2014/main" id="{81852F4F-F5FE-5648-A336-990712041AD9}"/>
              </a:ext>
            </a:extLst>
          </p:cNvPr>
          <p:cNvCxnSpPr>
            <a:cxnSpLocks/>
            <a:stCxn id="51" idx="0"/>
            <a:endCxn id="13" idx="2"/>
          </p:cNvCxnSpPr>
          <p:nvPr/>
        </p:nvCxnSpPr>
        <p:spPr bwMode="auto">
          <a:xfrm flipH="1" flipV="1">
            <a:off x="3950681" y="4460559"/>
            <a:ext cx="213485" cy="90431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82E07EFD-D1AE-5A44-8DFF-EB4BA09CF474}"/>
              </a:ext>
            </a:extLst>
          </p:cNvPr>
          <p:cNvCxnSpPr>
            <a:cxnSpLocks/>
            <a:stCxn id="52" idx="0"/>
            <a:endCxn id="23" idx="2"/>
          </p:cNvCxnSpPr>
          <p:nvPr/>
        </p:nvCxnSpPr>
        <p:spPr bwMode="auto">
          <a:xfrm flipV="1">
            <a:off x="7980590" y="4460559"/>
            <a:ext cx="143170" cy="83008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6" name="TextBox 55">
            <a:extLst>
              <a:ext uri="{FF2B5EF4-FFF2-40B4-BE49-F238E27FC236}">
                <a16:creationId xmlns:a16="http://schemas.microsoft.com/office/drawing/2014/main" id="{CFADC002-BA83-E24E-92A6-CC58FA9C1737}"/>
              </a:ext>
            </a:extLst>
          </p:cNvPr>
          <p:cNvSpPr txBox="1"/>
          <p:nvPr/>
        </p:nvSpPr>
        <p:spPr>
          <a:xfrm>
            <a:off x="7470730" y="5459379"/>
            <a:ext cx="1480149" cy="338554"/>
          </a:xfrm>
          <a:prstGeom prst="rect">
            <a:avLst/>
          </a:prstGeom>
          <a:noFill/>
        </p:spPr>
        <p:txBody>
          <a:bodyPr wrap="none" rtlCol="0">
            <a:spAutoFit/>
          </a:bodyPr>
          <a:lstStyle/>
          <a:p>
            <a:r>
              <a:rPr lang="de-DE" sz="1600" b="1" dirty="0" err="1">
                <a:solidFill>
                  <a:srgbClr val="7030A0"/>
                </a:solidFill>
              </a:rPr>
              <a:t>Local</a:t>
            </a:r>
            <a:r>
              <a:rPr lang="de-DE" sz="1600" b="1" dirty="0">
                <a:solidFill>
                  <a:srgbClr val="7030A0"/>
                </a:solidFill>
              </a:rPr>
              <a:t> </a:t>
            </a:r>
            <a:r>
              <a:rPr lang="de-DE" sz="1600" b="1" dirty="0" err="1">
                <a:solidFill>
                  <a:srgbClr val="7030A0"/>
                </a:solidFill>
              </a:rPr>
              <a:t>breakout</a:t>
            </a:r>
            <a:endParaRPr lang="de-DE" sz="1600" b="1" dirty="0">
              <a:solidFill>
                <a:srgbClr val="7030A0"/>
              </a:solidFill>
            </a:endParaRPr>
          </a:p>
        </p:txBody>
      </p:sp>
      <p:sp>
        <p:nvSpPr>
          <p:cNvPr id="57" name="TextBox 56">
            <a:extLst>
              <a:ext uri="{FF2B5EF4-FFF2-40B4-BE49-F238E27FC236}">
                <a16:creationId xmlns:a16="http://schemas.microsoft.com/office/drawing/2014/main" id="{627F2BE9-AB8F-DC4F-BE80-EC913CF721D5}"/>
              </a:ext>
            </a:extLst>
          </p:cNvPr>
          <p:cNvSpPr txBox="1"/>
          <p:nvPr/>
        </p:nvSpPr>
        <p:spPr>
          <a:xfrm>
            <a:off x="3567891" y="5567645"/>
            <a:ext cx="1330622" cy="338554"/>
          </a:xfrm>
          <a:prstGeom prst="rect">
            <a:avLst/>
          </a:prstGeom>
          <a:noFill/>
        </p:spPr>
        <p:txBody>
          <a:bodyPr wrap="none" rtlCol="0">
            <a:spAutoFit/>
          </a:bodyPr>
          <a:lstStyle/>
          <a:p>
            <a:pPr algn="r"/>
            <a:r>
              <a:rPr lang="de-DE" sz="1600" b="1" dirty="0">
                <a:solidFill>
                  <a:srgbClr val="FF0000"/>
                </a:solidFill>
              </a:rPr>
              <a:t>Home-</a:t>
            </a:r>
            <a:r>
              <a:rPr lang="de-DE" sz="1600" b="1" dirty="0" err="1">
                <a:solidFill>
                  <a:srgbClr val="FF0000"/>
                </a:solidFill>
              </a:rPr>
              <a:t>routed</a:t>
            </a:r>
            <a:endParaRPr lang="de-DE" sz="1600" b="1" dirty="0">
              <a:solidFill>
                <a:srgbClr val="FF0000"/>
              </a:solidFill>
            </a:endParaRPr>
          </a:p>
        </p:txBody>
      </p:sp>
      <p:sp>
        <p:nvSpPr>
          <p:cNvPr id="58" name="Rectangle 57">
            <a:extLst>
              <a:ext uri="{FF2B5EF4-FFF2-40B4-BE49-F238E27FC236}">
                <a16:creationId xmlns:a16="http://schemas.microsoft.com/office/drawing/2014/main" id="{1EDDD676-5822-E247-BBB1-F144C5C57468}"/>
              </a:ext>
            </a:extLst>
          </p:cNvPr>
          <p:cNvSpPr/>
          <p:nvPr/>
        </p:nvSpPr>
        <p:spPr bwMode="auto">
          <a:xfrm>
            <a:off x="5122570" y="2934971"/>
            <a:ext cx="500671" cy="266700"/>
          </a:xfrm>
          <a:prstGeom prst="rect">
            <a:avLst/>
          </a:prstGeom>
          <a:solidFill>
            <a:schemeClr val="accent3">
              <a:lumMod val="60000"/>
              <a:lumOff val="40000"/>
              <a:alpha val="3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a:r>
              <a:rPr kumimoji="0" lang="en-US" sz="1200" b="0" i="0" u="none" strike="noStrike" cap="none" normalizeH="0" baseline="0" dirty="0">
                <a:ln>
                  <a:noFill/>
                </a:ln>
                <a:solidFill>
                  <a:schemeClr val="tx1"/>
                </a:solidFill>
                <a:effectLst/>
                <a:latin typeface="Arial" pitchFamily="34" charset="0"/>
              </a:rPr>
              <a:t>R</a:t>
            </a:r>
          </a:p>
        </p:txBody>
      </p:sp>
      <p:cxnSp>
        <p:nvCxnSpPr>
          <p:cNvPr id="59" name="Straight Connector 58">
            <a:extLst>
              <a:ext uri="{FF2B5EF4-FFF2-40B4-BE49-F238E27FC236}">
                <a16:creationId xmlns:a16="http://schemas.microsoft.com/office/drawing/2014/main" id="{560F7683-12FE-A84C-AAF1-CA77D2DD67FD}"/>
              </a:ext>
            </a:extLst>
          </p:cNvPr>
          <p:cNvCxnSpPr>
            <a:cxnSpLocks/>
            <a:stCxn id="58" idx="2"/>
          </p:cNvCxnSpPr>
          <p:nvPr/>
        </p:nvCxnSpPr>
        <p:spPr bwMode="auto">
          <a:xfrm>
            <a:off x="5372906" y="3201671"/>
            <a:ext cx="0" cy="9921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B6AE3DDB-2C70-A641-B977-ABA24028915D}"/>
              </a:ext>
            </a:extLst>
          </p:cNvPr>
          <p:cNvCxnSpPr>
            <a:cxnSpLocks/>
            <a:stCxn id="58" idx="3"/>
            <a:endCxn id="63" idx="1"/>
          </p:cNvCxnSpPr>
          <p:nvPr/>
        </p:nvCxnSpPr>
        <p:spPr bwMode="auto">
          <a:xfrm>
            <a:off x="5623241" y="3068321"/>
            <a:ext cx="87086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6B049BBE-8947-3D4C-87E1-B9CADB8CA267}"/>
              </a:ext>
            </a:extLst>
          </p:cNvPr>
          <p:cNvCxnSpPr>
            <a:cxnSpLocks/>
            <a:stCxn id="62" idx="3"/>
            <a:endCxn id="65" idx="1"/>
          </p:cNvCxnSpPr>
          <p:nvPr/>
        </p:nvCxnSpPr>
        <p:spPr bwMode="auto">
          <a:xfrm>
            <a:off x="5623241" y="4327209"/>
            <a:ext cx="87086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2" name="Rectangle 61">
            <a:extLst>
              <a:ext uri="{FF2B5EF4-FFF2-40B4-BE49-F238E27FC236}">
                <a16:creationId xmlns:a16="http://schemas.microsoft.com/office/drawing/2014/main" id="{5661D383-3AAF-0645-A2B3-05033C8FE5BD}"/>
              </a:ext>
            </a:extLst>
          </p:cNvPr>
          <p:cNvSpPr/>
          <p:nvPr/>
        </p:nvSpPr>
        <p:spPr bwMode="auto">
          <a:xfrm>
            <a:off x="5122570" y="4193859"/>
            <a:ext cx="500671" cy="266700"/>
          </a:xfrm>
          <a:prstGeom prst="rect">
            <a:avLst/>
          </a:prstGeom>
          <a:solidFill>
            <a:schemeClr val="accent3">
              <a:lumMod val="60000"/>
              <a:lumOff val="40000"/>
              <a:alpha val="3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a:r>
              <a:rPr kumimoji="0" lang="en-US" sz="1200" b="0" i="0" u="none" strike="noStrike" cap="none" normalizeH="0" baseline="0" dirty="0">
                <a:ln>
                  <a:noFill/>
                </a:ln>
                <a:solidFill>
                  <a:schemeClr val="tx1"/>
                </a:solidFill>
                <a:effectLst/>
                <a:latin typeface="Arial" pitchFamily="34" charset="0"/>
              </a:rPr>
              <a:t>R</a:t>
            </a:r>
          </a:p>
        </p:txBody>
      </p:sp>
      <p:sp>
        <p:nvSpPr>
          <p:cNvPr id="63" name="Rectangle 62">
            <a:extLst>
              <a:ext uri="{FF2B5EF4-FFF2-40B4-BE49-F238E27FC236}">
                <a16:creationId xmlns:a16="http://schemas.microsoft.com/office/drawing/2014/main" id="{66C12B0D-2646-CE4F-AE29-24293F37C6C1}"/>
              </a:ext>
            </a:extLst>
          </p:cNvPr>
          <p:cNvSpPr/>
          <p:nvPr/>
        </p:nvSpPr>
        <p:spPr bwMode="auto">
          <a:xfrm>
            <a:off x="6494107" y="2934971"/>
            <a:ext cx="500671" cy="266700"/>
          </a:xfrm>
          <a:prstGeom prst="rect">
            <a:avLst/>
          </a:prstGeom>
          <a:solidFill>
            <a:schemeClr val="accent3">
              <a:lumMod val="60000"/>
              <a:lumOff val="40000"/>
              <a:alpha val="3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a:r>
              <a:rPr kumimoji="0" lang="en-US" sz="1200" b="0" i="0" u="none" strike="noStrike" cap="none" normalizeH="0" baseline="0" dirty="0">
                <a:ln>
                  <a:noFill/>
                </a:ln>
                <a:solidFill>
                  <a:schemeClr val="tx1"/>
                </a:solidFill>
                <a:effectLst/>
                <a:latin typeface="Arial" pitchFamily="34" charset="0"/>
              </a:rPr>
              <a:t>R</a:t>
            </a:r>
          </a:p>
        </p:txBody>
      </p:sp>
      <p:cxnSp>
        <p:nvCxnSpPr>
          <p:cNvPr id="64" name="Straight Connector 63">
            <a:extLst>
              <a:ext uri="{FF2B5EF4-FFF2-40B4-BE49-F238E27FC236}">
                <a16:creationId xmlns:a16="http://schemas.microsoft.com/office/drawing/2014/main" id="{379A0F5D-A4FB-4944-B47F-32D8706797BA}"/>
              </a:ext>
            </a:extLst>
          </p:cNvPr>
          <p:cNvCxnSpPr>
            <a:cxnSpLocks/>
            <a:stCxn id="63" idx="2"/>
          </p:cNvCxnSpPr>
          <p:nvPr/>
        </p:nvCxnSpPr>
        <p:spPr bwMode="auto">
          <a:xfrm>
            <a:off x="6744443" y="3201671"/>
            <a:ext cx="0" cy="9921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5" name="Rectangle 64">
            <a:extLst>
              <a:ext uri="{FF2B5EF4-FFF2-40B4-BE49-F238E27FC236}">
                <a16:creationId xmlns:a16="http://schemas.microsoft.com/office/drawing/2014/main" id="{119424B8-A8DD-5C42-A930-B44B00F93804}"/>
              </a:ext>
            </a:extLst>
          </p:cNvPr>
          <p:cNvSpPr/>
          <p:nvPr/>
        </p:nvSpPr>
        <p:spPr bwMode="auto">
          <a:xfrm>
            <a:off x="6494107" y="4193859"/>
            <a:ext cx="500671" cy="266700"/>
          </a:xfrm>
          <a:prstGeom prst="rect">
            <a:avLst/>
          </a:prstGeom>
          <a:solidFill>
            <a:schemeClr val="accent3">
              <a:lumMod val="60000"/>
              <a:lumOff val="40000"/>
              <a:alpha val="3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a:r>
              <a:rPr lang="en-US" sz="1200" dirty="0">
                <a:latin typeface="Arial" pitchFamily="34" charset="0"/>
              </a:rPr>
              <a:t>R</a:t>
            </a:r>
            <a:endParaRPr kumimoji="0" lang="en-US" sz="1200" b="0" i="0" u="none" strike="noStrike" cap="none" normalizeH="0" baseline="0" dirty="0">
              <a:ln>
                <a:noFill/>
              </a:ln>
              <a:solidFill>
                <a:schemeClr val="tx1"/>
              </a:solidFill>
              <a:effectLst/>
              <a:latin typeface="Arial" pitchFamily="34" charset="0"/>
            </a:endParaRPr>
          </a:p>
        </p:txBody>
      </p:sp>
      <p:cxnSp>
        <p:nvCxnSpPr>
          <p:cNvPr id="66" name="Straight Connector 65">
            <a:extLst>
              <a:ext uri="{FF2B5EF4-FFF2-40B4-BE49-F238E27FC236}">
                <a16:creationId xmlns:a16="http://schemas.microsoft.com/office/drawing/2014/main" id="{04E92055-7979-D642-9F54-670A0681A5FB}"/>
              </a:ext>
            </a:extLst>
          </p:cNvPr>
          <p:cNvCxnSpPr>
            <a:cxnSpLocks/>
          </p:cNvCxnSpPr>
          <p:nvPr/>
        </p:nvCxnSpPr>
        <p:spPr bwMode="auto">
          <a:xfrm>
            <a:off x="5623241" y="3201671"/>
            <a:ext cx="878647" cy="98736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060902C5-B9BC-0346-ABDE-CC9171A027F5}"/>
              </a:ext>
            </a:extLst>
          </p:cNvPr>
          <p:cNvCxnSpPr>
            <a:cxnSpLocks/>
          </p:cNvCxnSpPr>
          <p:nvPr/>
        </p:nvCxnSpPr>
        <p:spPr bwMode="auto">
          <a:xfrm flipH="1">
            <a:off x="5610499" y="3201671"/>
            <a:ext cx="887499" cy="998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02E70C44-12DA-5F46-A027-C60D7D07A417}"/>
              </a:ext>
            </a:extLst>
          </p:cNvPr>
          <p:cNvCxnSpPr>
            <a:cxnSpLocks/>
            <a:stCxn id="53" idx="0"/>
            <a:endCxn id="65" idx="2"/>
          </p:cNvCxnSpPr>
          <p:nvPr/>
        </p:nvCxnSpPr>
        <p:spPr bwMode="auto">
          <a:xfrm flipH="1" flipV="1">
            <a:off x="6744443" y="4460559"/>
            <a:ext cx="88053" cy="82235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BC2652CE-874E-A746-98BD-A62BE1E5F303}"/>
              </a:ext>
            </a:extLst>
          </p:cNvPr>
          <p:cNvCxnSpPr>
            <a:cxnSpLocks/>
            <a:stCxn id="23" idx="1"/>
            <a:endCxn id="65" idx="3"/>
          </p:cNvCxnSpPr>
          <p:nvPr/>
        </p:nvCxnSpPr>
        <p:spPr bwMode="auto">
          <a:xfrm flipH="1">
            <a:off x="6994778" y="4327209"/>
            <a:ext cx="878646" cy="0"/>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C4C65A8F-7FE2-3F47-9EAA-89309CCDDE42}"/>
              </a:ext>
            </a:extLst>
          </p:cNvPr>
          <p:cNvCxnSpPr>
            <a:cxnSpLocks/>
            <a:stCxn id="62" idx="1"/>
            <a:endCxn id="13" idx="3"/>
          </p:cNvCxnSpPr>
          <p:nvPr/>
        </p:nvCxnSpPr>
        <p:spPr bwMode="auto">
          <a:xfrm flipH="1">
            <a:off x="4201016" y="4327209"/>
            <a:ext cx="921554" cy="0"/>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88C300A9-FBF1-3544-A305-AC3429AAFCC5}"/>
              </a:ext>
            </a:extLst>
          </p:cNvPr>
          <p:cNvCxnSpPr>
            <a:cxnSpLocks/>
            <a:stCxn id="58" idx="0"/>
          </p:cNvCxnSpPr>
          <p:nvPr/>
        </p:nvCxnSpPr>
        <p:spPr bwMode="auto">
          <a:xfrm flipH="1" flipV="1">
            <a:off x="5368227" y="2532264"/>
            <a:ext cx="4679" cy="4027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D622E5F1-073E-934F-9125-661A5BCA7A32}"/>
              </a:ext>
            </a:extLst>
          </p:cNvPr>
          <p:cNvCxnSpPr>
            <a:cxnSpLocks/>
          </p:cNvCxnSpPr>
          <p:nvPr/>
        </p:nvCxnSpPr>
        <p:spPr bwMode="auto">
          <a:xfrm flipH="1" flipV="1">
            <a:off x="6749236" y="2532264"/>
            <a:ext cx="4679" cy="40270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3" name="TextBox 72">
            <a:extLst>
              <a:ext uri="{FF2B5EF4-FFF2-40B4-BE49-F238E27FC236}">
                <a16:creationId xmlns:a16="http://schemas.microsoft.com/office/drawing/2014/main" id="{87991B68-92B9-7744-8215-13CCD669F2D2}"/>
              </a:ext>
            </a:extLst>
          </p:cNvPr>
          <p:cNvSpPr txBox="1"/>
          <p:nvPr/>
        </p:nvSpPr>
        <p:spPr>
          <a:xfrm>
            <a:off x="6059030" y="5424724"/>
            <a:ext cx="1438214" cy="338554"/>
          </a:xfrm>
          <a:prstGeom prst="rect">
            <a:avLst/>
          </a:prstGeom>
          <a:noFill/>
        </p:spPr>
        <p:txBody>
          <a:bodyPr wrap="none" rtlCol="0">
            <a:spAutoFit/>
          </a:bodyPr>
          <a:lstStyle/>
          <a:p>
            <a:pPr algn="r"/>
            <a:r>
              <a:rPr lang="de-DE" sz="1600" b="1" dirty="0">
                <a:solidFill>
                  <a:srgbClr val="00B050"/>
                </a:solidFill>
              </a:rPr>
              <a:t>IPX </a:t>
            </a:r>
            <a:r>
              <a:rPr lang="de-DE" sz="1600" b="1" dirty="0" err="1">
                <a:solidFill>
                  <a:srgbClr val="00B050"/>
                </a:solidFill>
              </a:rPr>
              <a:t>breakout</a:t>
            </a:r>
            <a:endParaRPr lang="de-DE" sz="1600" b="1" dirty="0">
              <a:solidFill>
                <a:srgbClr val="00B050"/>
              </a:solidFill>
            </a:endParaRPr>
          </a:p>
        </p:txBody>
      </p:sp>
      <p:sp>
        <p:nvSpPr>
          <p:cNvPr id="74" name="Freeform 73">
            <a:extLst>
              <a:ext uri="{FF2B5EF4-FFF2-40B4-BE49-F238E27FC236}">
                <a16:creationId xmlns:a16="http://schemas.microsoft.com/office/drawing/2014/main" id="{B3F1F938-547F-E74D-83AA-ECCE539FFD75}"/>
              </a:ext>
            </a:extLst>
          </p:cNvPr>
          <p:cNvSpPr/>
          <p:nvPr/>
        </p:nvSpPr>
        <p:spPr>
          <a:xfrm>
            <a:off x="3778363" y="3301034"/>
            <a:ext cx="4376323" cy="2216272"/>
          </a:xfrm>
          <a:custGeom>
            <a:avLst/>
            <a:gdLst>
              <a:gd name="connsiteX0" fmla="*/ 5820187 w 6266449"/>
              <a:gd name="connsiteY0" fmla="*/ 0 h 2075935"/>
              <a:gd name="connsiteX1" fmla="*/ 5737808 w 6266449"/>
              <a:gd name="connsiteY1" fmla="*/ 840259 h 2075935"/>
              <a:gd name="connsiteX2" fmla="*/ 531495 w 6266449"/>
              <a:gd name="connsiteY2" fmla="*/ 782594 h 2075935"/>
              <a:gd name="connsiteX3" fmla="*/ 440878 w 6266449"/>
              <a:gd name="connsiteY3" fmla="*/ 2075935 h 2075935"/>
              <a:gd name="connsiteX0" fmla="*/ 5756182 w 5888996"/>
              <a:gd name="connsiteY0" fmla="*/ 0 h 2075935"/>
              <a:gd name="connsiteX1" fmla="*/ 4726452 w 5888996"/>
              <a:gd name="connsiteY1" fmla="*/ 832021 h 2075935"/>
              <a:gd name="connsiteX2" fmla="*/ 467490 w 5888996"/>
              <a:gd name="connsiteY2" fmla="*/ 782594 h 2075935"/>
              <a:gd name="connsiteX3" fmla="*/ 376873 w 5888996"/>
              <a:gd name="connsiteY3" fmla="*/ 2075935 h 2075935"/>
              <a:gd name="connsiteX0" fmla="*/ 5756182 w 5756311"/>
              <a:gd name="connsiteY0" fmla="*/ 0 h 2075935"/>
              <a:gd name="connsiteX1" fmla="*/ 5649089 w 5756311"/>
              <a:gd name="connsiteY1" fmla="*/ 815546 h 2075935"/>
              <a:gd name="connsiteX2" fmla="*/ 4726452 w 5756311"/>
              <a:gd name="connsiteY2" fmla="*/ 832021 h 2075935"/>
              <a:gd name="connsiteX3" fmla="*/ 467490 w 5756311"/>
              <a:gd name="connsiteY3" fmla="*/ 782594 h 2075935"/>
              <a:gd name="connsiteX4" fmla="*/ 376873 w 5756311"/>
              <a:gd name="connsiteY4" fmla="*/ 2075935 h 2075935"/>
              <a:gd name="connsiteX0" fmla="*/ 5685024 w 5685153"/>
              <a:gd name="connsiteY0" fmla="*/ 0 h 2075935"/>
              <a:gd name="connsiteX1" fmla="*/ 5577931 w 5685153"/>
              <a:gd name="connsiteY1" fmla="*/ 815546 h 2075935"/>
              <a:gd name="connsiteX2" fmla="*/ 3543186 w 5685153"/>
              <a:gd name="connsiteY2" fmla="*/ 815545 h 2075935"/>
              <a:gd name="connsiteX3" fmla="*/ 396332 w 5685153"/>
              <a:gd name="connsiteY3" fmla="*/ 782594 h 2075935"/>
              <a:gd name="connsiteX4" fmla="*/ 305715 w 5685153"/>
              <a:gd name="connsiteY4" fmla="*/ 2075935 h 2075935"/>
              <a:gd name="connsiteX0" fmla="*/ 5727670 w 5727799"/>
              <a:gd name="connsiteY0" fmla="*/ 0 h 2075935"/>
              <a:gd name="connsiteX1" fmla="*/ 5620577 w 5727799"/>
              <a:gd name="connsiteY1" fmla="*/ 815546 h 2075935"/>
              <a:gd name="connsiteX2" fmla="*/ 3585832 w 5727799"/>
              <a:gd name="connsiteY2" fmla="*/ 815545 h 2075935"/>
              <a:gd name="connsiteX3" fmla="*/ 356599 w 5727799"/>
              <a:gd name="connsiteY3" fmla="*/ 930875 h 2075935"/>
              <a:gd name="connsiteX4" fmla="*/ 348361 w 5727799"/>
              <a:gd name="connsiteY4" fmla="*/ 2075935 h 2075935"/>
              <a:gd name="connsiteX0" fmla="*/ 5734584 w 5734713"/>
              <a:gd name="connsiteY0" fmla="*/ 0 h 2075935"/>
              <a:gd name="connsiteX1" fmla="*/ 5627491 w 5734713"/>
              <a:gd name="connsiteY1" fmla="*/ 815546 h 2075935"/>
              <a:gd name="connsiteX2" fmla="*/ 3592746 w 5734713"/>
              <a:gd name="connsiteY2" fmla="*/ 815545 h 2075935"/>
              <a:gd name="connsiteX3" fmla="*/ 363513 w 5734713"/>
              <a:gd name="connsiteY3" fmla="*/ 930875 h 2075935"/>
              <a:gd name="connsiteX4" fmla="*/ 75189 w 5734713"/>
              <a:gd name="connsiteY4" fmla="*/ 1029729 h 2075935"/>
              <a:gd name="connsiteX5" fmla="*/ 355275 w 5734713"/>
              <a:gd name="connsiteY5" fmla="*/ 2075935 h 2075935"/>
              <a:gd name="connsiteX0" fmla="*/ 5659402 w 5659531"/>
              <a:gd name="connsiteY0" fmla="*/ 0 h 2075935"/>
              <a:gd name="connsiteX1" fmla="*/ 5552309 w 5659531"/>
              <a:gd name="connsiteY1" fmla="*/ 815546 h 2075935"/>
              <a:gd name="connsiteX2" fmla="*/ 3517564 w 5659531"/>
              <a:gd name="connsiteY2" fmla="*/ 815545 h 2075935"/>
              <a:gd name="connsiteX3" fmla="*/ 593131 w 5659531"/>
              <a:gd name="connsiteY3" fmla="*/ 873210 h 2075935"/>
              <a:gd name="connsiteX4" fmla="*/ 7 w 5659531"/>
              <a:gd name="connsiteY4" fmla="*/ 1029729 h 2075935"/>
              <a:gd name="connsiteX5" fmla="*/ 280093 w 5659531"/>
              <a:gd name="connsiteY5" fmla="*/ 2075935 h 2075935"/>
              <a:gd name="connsiteX0" fmla="*/ 5659402 w 5659531"/>
              <a:gd name="connsiteY0" fmla="*/ 0 h 2075935"/>
              <a:gd name="connsiteX1" fmla="*/ 5552309 w 5659531"/>
              <a:gd name="connsiteY1" fmla="*/ 815546 h 2075935"/>
              <a:gd name="connsiteX2" fmla="*/ 3501088 w 5659531"/>
              <a:gd name="connsiteY2" fmla="*/ 856734 h 2075935"/>
              <a:gd name="connsiteX3" fmla="*/ 593131 w 5659531"/>
              <a:gd name="connsiteY3" fmla="*/ 873210 h 2075935"/>
              <a:gd name="connsiteX4" fmla="*/ 7 w 5659531"/>
              <a:gd name="connsiteY4" fmla="*/ 1029729 h 2075935"/>
              <a:gd name="connsiteX5" fmla="*/ 280093 w 5659531"/>
              <a:gd name="connsiteY5" fmla="*/ 2075935 h 2075935"/>
              <a:gd name="connsiteX0" fmla="*/ 5758253 w 5758382"/>
              <a:gd name="connsiteY0" fmla="*/ 0 h 2075935"/>
              <a:gd name="connsiteX1" fmla="*/ 5651160 w 5758382"/>
              <a:gd name="connsiteY1" fmla="*/ 815546 h 2075935"/>
              <a:gd name="connsiteX2" fmla="*/ 3599939 w 5758382"/>
              <a:gd name="connsiteY2" fmla="*/ 856734 h 2075935"/>
              <a:gd name="connsiteX3" fmla="*/ 691982 w 5758382"/>
              <a:gd name="connsiteY3" fmla="*/ 873210 h 2075935"/>
              <a:gd name="connsiteX4" fmla="*/ 4 w 5758382"/>
              <a:gd name="connsiteY4" fmla="*/ 1029729 h 2075935"/>
              <a:gd name="connsiteX5" fmla="*/ 378944 w 5758382"/>
              <a:gd name="connsiteY5" fmla="*/ 2075935 h 2075935"/>
              <a:gd name="connsiteX0" fmla="*/ 5758253 w 5771361"/>
              <a:gd name="connsiteY0" fmla="*/ 0 h 2075935"/>
              <a:gd name="connsiteX1" fmla="*/ 5675873 w 5771361"/>
              <a:gd name="connsiteY1" fmla="*/ 774357 h 2075935"/>
              <a:gd name="connsiteX2" fmla="*/ 3599939 w 5771361"/>
              <a:gd name="connsiteY2" fmla="*/ 856734 h 2075935"/>
              <a:gd name="connsiteX3" fmla="*/ 691982 w 5771361"/>
              <a:gd name="connsiteY3" fmla="*/ 873210 h 2075935"/>
              <a:gd name="connsiteX4" fmla="*/ 4 w 5771361"/>
              <a:gd name="connsiteY4" fmla="*/ 1029729 h 2075935"/>
              <a:gd name="connsiteX5" fmla="*/ 378944 w 5771361"/>
              <a:gd name="connsiteY5" fmla="*/ 2075935 h 20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1361" h="2075935">
                <a:moveTo>
                  <a:pt x="5758253" y="0"/>
                </a:moveTo>
                <a:cubicBezTo>
                  <a:pt x="5729420" y="97481"/>
                  <a:pt x="5847495" y="635687"/>
                  <a:pt x="5675873" y="774357"/>
                </a:cubicBezTo>
                <a:cubicBezTo>
                  <a:pt x="5504251" y="913027"/>
                  <a:pt x="4430587" y="840259"/>
                  <a:pt x="3599939" y="856734"/>
                </a:cubicBezTo>
                <a:cubicBezTo>
                  <a:pt x="2769291" y="873209"/>
                  <a:pt x="1661301" y="867718"/>
                  <a:pt x="691982" y="873210"/>
                </a:cubicBezTo>
                <a:cubicBezTo>
                  <a:pt x="91993" y="902043"/>
                  <a:pt x="1377" y="838886"/>
                  <a:pt x="4" y="1029729"/>
                </a:cubicBezTo>
                <a:cubicBezTo>
                  <a:pt x="-1369" y="1220572"/>
                  <a:pt x="319906" y="1953740"/>
                  <a:pt x="378944" y="2075935"/>
                </a:cubicBezTo>
              </a:path>
            </a:pathLst>
          </a:custGeom>
          <a:noFill/>
          <a:ln w="28575">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Freeform 74">
            <a:extLst>
              <a:ext uri="{FF2B5EF4-FFF2-40B4-BE49-F238E27FC236}">
                <a16:creationId xmlns:a16="http://schemas.microsoft.com/office/drawing/2014/main" id="{C85F85DD-AF02-C746-A15D-90843752EAEF}"/>
              </a:ext>
            </a:extLst>
          </p:cNvPr>
          <p:cNvSpPr/>
          <p:nvPr/>
        </p:nvSpPr>
        <p:spPr>
          <a:xfrm>
            <a:off x="6642774" y="3295011"/>
            <a:ext cx="1568031" cy="2142559"/>
          </a:xfrm>
          <a:custGeom>
            <a:avLst/>
            <a:gdLst>
              <a:gd name="connsiteX0" fmla="*/ 5820187 w 6266449"/>
              <a:gd name="connsiteY0" fmla="*/ 0 h 2075935"/>
              <a:gd name="connsiteX1" fmla="*/ 5737808 w 6266449"/>
              <a:gd name="connsiteY1" fmla="*/ 840259 h 2075935"/>
              <a:gd name="connsiteX2" fmla="*/ 531495 w 6266449"/>
              <a:gd name="connsiteY2" fmla="*/ 782594 h 2075935"/>
              <a:gd name="connsiteX3" fmla="*/ 440878 w 6266449"/>
              <a:gd name="connsiteY3" fmla="*/ 2075935 h 2075935"/>
              <a:gd name="connsiteX0" fmla="*/ 5756182 w 5888996"/>
              <a:gd name="connsiteY0" fmla="*/ 0 h 2075935"/>
              <a:gd name="connsiteX1" fmla="*/ 4726452 w 5888996"/>
              <a:gd name="connsiteY1" fmla="*/ 832021 h 2075935"/>
              <a:gd name="connsiteX2" fmla="*/ 467490 w 5888996"/>
              <a:gd name="connsiteY2" fmla="*/ 782594 h 2075935"/>
              <a:gd name="connsiteX3" fmla="*/ 376873 w 5888996"/>
              <a:gd name="connsiteY3" fmla="*/ 2075935 h 2075935"/>
              <a:gd name="connsiteX0" fmla="*/ 5756182 w 5756311"/>
              <a:gd name="connsiteY0" fmla="*/ 0 h 2075935"/>
              <a:gd name="connsiteX1" fmla="*/ 5649089 w 5756311"/>
              <a:gd name="connsiteY1" fmla="*/ 815546 h 2075935"/>
              <a:gd name="connsiteX2" fmla="*/ 4726452 w 5756311"/>
              <a:gd name="connsiteY2" fmla="*/ 832021 h 2075935"/>
              <a:gd name="connsiteX3" fmla="*/ 467490 w 5756311"/>
              <a:gd name="connsiteY3" fmla="*/ 782594 h 2075935"/>
              <a:gd name="connsiteX4" fmla="*/ 376873 w 5756311"/>
              <a:gd name="connsiteY4" fmla="*/ 2075935 h 2075935"/>
              <a:gd name="connsiteX0" fmla="*/ 5685024 w 5685153"/>
              <a:gd name="connsiteY0" fmla="*/ 0 h 2075935"/>
              <a:gd name="connsiteX1" fmla="*/ 5577931 w 5685153"/>
              <a:gd name="connsiteY1" fmla="*/ 815546 h 2075935"/>
              <a:gd name="connsiteX2" fmla="*/ 3543186 w 5685153"/>
              <a:gd name="connsiteY2" fmla="*/ 815545 h 2075935"/>
              <a:gd name="connsiteX3" fmla="*/ 396332 w 5685153"/>
              <a:gd name="connsiteY3" fmla="*/ 782594 h 2075935"/>
              <a:gd name="connsiteX4" fmla="*/ 305715 w 5685153"/>
              <a:gd name="connsiteY4" fmla="*/ 2075935 h 2075935"/>
              <a:gd name="connsiteX0" fmla="*/ 5727670 w 5727799"/>
              <a:gd name="connsiteY0" fmla="*/ 0 h 2075935"/>
              <a:gd name="connsiteX1" fmla="*/ 5620577 w 5727799"/>
              <a:gd name="connsiteY1" fmla="*/ 815546 h 2075935"/>
              <a:gd name="connsiteX2" fmla="*/ 3585832 w 5727799"/>
              <a:gd name="connsiteY2" fmla="*/ 815545 h 2075935"/>
              <a:gd name="connsiteX3" fmla="*/ 356599 w 5727799"/>
              <a:gd name="connsiteY3" fmla="*/ 930875 h 2075935"/>
              <a:gd name="connsiteX4" fmla="*/ 348361 w 5727799"/>
              <a:gd name="connsiteY4" fmla="*/ 2075935 h 2075935"/>
              <a:gd name="connsiteX0" fmla="*/ 5734584 w 5734713"/>
              <a:gd name="connsiteY0" fmla="*/ 0 h 2075935"/>
              <a:gd name="connsiteX1" fmla="*/ 5627491 w 5734713"/>
              <a:gd name="connsiteY1" fmla="*/ 815546 h 2075935"/>
              <a:gd name="connsiteX2" fmla="*/ 3592746 w 5734713"/>
              <a:gd name="connsiteY2" fmla="*/ 815545 h 2075935"/>
              <a:gd name="connsiteX3" fmla="*/ 363513 w 5734713"/>
              <a:gd name="connsiteY3" fmla="*/ 930875 h 2075935"/>
              <a:gd name="connsiteX4" fmla="*/ 75189 w 5734713"/>
              <a:gd name="connsiteY4" fmla="*/ 1029729 h 2075935"/>
              <a:gd name="connsiteX5" fmla="*/ 355275 w 5734713"/>
              <a:gd name="connsiteY5" fmla="*/ 2075935 h 2075935"/>
              <a:gd name="connsiteX0" fmla="*/ 5659402 w 5659531"/>
              <a:gd name="connsiteY0" fmla="*/ 0 h 2075935"/>
              <a:gd name="connsiteX1" fmla="*/ 5552309 w 5659531"/>
              <a:gd name="connsiteY1" fmla="*/ 815546 h 2075935"/>
              <a:gd name="connsiteX2" fmla="*/ 3517564 w 5659531"/>
              <a:gd name="connsiteY2" fmla="*/ 815545 h 2075935"/>
              <a:gd name="connsiteX3" fmla="*/ 593131 w 5659531"/>
              <a:gd name="connsiteY3" fmla="*/ 873210 h 2075935"/>
              <a:gd name="connsiteX4" fmla="*/ 7 w 5659531"/>
              <a:gd name="connsiteY4" fmla="*/ 1029729 h 2075935"/>
              <a:gd name="connsiteX5" fmla="*/ 280093 w 5659531"/>
              <a:gd name="connsiteY5" fmla="*/ 2075935 h 2075935"/>
              <a:gd name="connsiteX0" fmla="*/ 5659402 w 5659531"/>
              <a:gd name="connsiteY0" fmla="*/ 0 h 2075935"/>
              <a:gd name="connsiteX1" fmla="*/ 5552309 w 5659531"/>
              <a:gd name="connsiteY1" fmla="*/ 815546 h 2075935"/>
              <a:gd name="connsiteX2" fmla="*/ 3501088 w 5659531"/>
              <a:gd name="connsiteY2" fmla="*/ 856734 h 2075935"/>
              <a:gd name="connsiteX3" fmla="*/ 593131 w 5659531"/>
              <a:gd name="connsiteY3" fmla="*/ 873210 h 2075935"/>
              <a:gd name="connsiteX4" fmla="*/ 7 w 5659531"/>
              <a:gd name="connsiteY4" fmla="*/ 1029729 h 2075935"/>
              <a:gd name="connsiteX5" fmla="*/ 280093 w 5659531"/>
              <a:gd name="connsiteY5" fmla="*/ 2075935 h 2075935"/>
              <a:gd name="connsiteX0" fmla="*/ 5758253 w 5758382"/>
              <a:gd name="connsiteY0" fmla="*/ 0 h 2075935"/>
              <a:gd name="connsiteX1" fmla="*/ 5651160 w 5758382"/>
              <a:gd name="connsiteY1" fmla="*/ 815546 h 2075935"/>
              <a:gd name="connsiteX2" fmla="*/ 3599939 w 5758382"/>
              <a:gd name="connsiteY2" fmla="*/ 856734 h 2075935"/>
              <a:gd name="connsiteX3" fmla="*/ 691982 w 5758382"/>
              <a:gd name="connsiteY3" fmla="*/ 873210 h 2075935"/>
              <a:gd name="connsiteX4" fmla="*/ 4 w 5758382"/>
              <a:gd name="connsiteY4" fmla="*/ 1029729 h 2075935"/>
              <a:gd name="connsiteX5" fmla="*/ 378944 w 5758382"/>
              <a:gd name="connsiteY5" fmla="*/ 2075935 h 2075935"/>
              <a:gd name="connsiteX0" fmla="*/ 5758253 w 5771361"/>
              <a:gd name="connsiteY0" fmla="*/ 0 h 2075935"/>
              <a:gd name="connsiteX1" fmla="*/ 5675873 w 5771361"/>
              <a:gd name="connsiteY1" fmla="*/ 774357 h 2075935"/>
              <a:gd name="connsiteX2" fmla="*/ 3599939 w 5771361"/>
              <a:gd name="connsiteY2" fmla="*/ 856734 h 2075935"/>
              <a:gd name="connsiteX3" fmla="*/ 691982 w 5771361"/>
              <a:gd name="connsiteY3" fmla="*/ 873210 h 2075935"/>
              <a:gd name="connsiteX4" fmla="*/ 4 w 5771361"/>
              <a:gd name="connsiteY4" fmla="*/ 1029729 h 2075935"/>
              <a:gd name="connsiteX5" fmla="*/ 378944 w 5771361"/>
              <a:gd name="connsiteY5" fmla="*/ 2075935 h 20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1361" h="2075935">
                <a:moveTo>
                  <a:pt x="5758253" y="0"/>
                </a:moveTo>
                <a:cubicBezTo>
                  <a:pt x="5729420" y="97481"/>
                  <a:pt x="5847495" y="635687"/>
                  <a:pt x="5675873" y="774357"/>
                </a:cubicBezTo>
                <a:cubicBezTo>
                  <a:pt x="5504251" y="913027"/>
                  <a:pt x="4430587" y="840259"/>
                  <a:pt x="3599939" y="856734"/>
                </a:cubicBezTo>
                <a:cubicBezTo>
                  <a:pt x="2769291" y="873209"/>
                  <a:pt x="1661301" y="867718"/>
                  <a:pt x="691982" y="873210"/>
                </a:cubicBezTo>
                <a:cubicBezTo>
                  <a:pt x="91993" y="902043"/>
                  <a:pt x="1377" y="838886"/>
                  <a:pt x="4" y="1029729"/>
                </a:cubicBezTo>
                <a:cubicBezTo>
                  <a:pt x="-1369" y="1220572"/>
                  <a:pt x="319906" y="1953740"/>
                  <a:pt x="378944" y="2075935"/>
                </a:cubicBezTo>
              </a:path>
            </a:pathLst>
          </a:custGeom>
          <a:noFill/>
          <a:ln w="28575">
            <a:solidFill>
              <a:srgbClr val="00B050"/>
            </a:solidFill>
            <a:prstDash val="dash"/>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Freeform 75">
            <a:extLst>
              <a:ext uri="{FF2B5EF4-FFF2-40B4-BE49-F238E27FC236}">
                <a16:creationId xmlns:a16="http://schemas.microsoft.com/office/drawing/2014/main" id="{7F3A52DE-AB92-7549-B90B-72E6BFC3D7E5}"/>
              </a:ext>
            </a:extLst>
          </p:cNvPr>
          <p:cNvSpPr/>
          <p:nvPr/>
        </p:nvSpPr>
        <p:spPr>
          <a:xfrm>
            <a:off x="7927851" y="3305190"/>
            <a:ext cx="371612" cy="2126996"/>
          </a:xfrm>
          <a:custGeom>
            <a:avLst/>
            <a:gdLst>
              <a:gd name="connsiteX0" fmla="*/ 5820187 w 6266449"/>
              <a:gd name="connsiteY0" fmla="*/ 0 h 2075935"/>
              <a:gd name="connsiteX1" fmla="*/ 5737808 w 6266449"/>
              <a:gd name="connsiteY1" fmla="*/ 840259 h 2075935"/>
              <a:gd name="connsiteX2" fmla="*/ 531495 w 6266449"/>
              <a:gd name="connsiteY2" fmla="*/ 782594 h 2075935"/>
              <a:gd name="connsiteX3" fmla="*/ 440878 w 6266449"/>
              <a:gd name="connsiteY3" fmla="*/ 2075935 h 2075935"/>
              <a:gd name="connsiteX0" fmla="*/ 5756182 w 5888996"/>
              <a:gd name="connsiteY0" fmla="*/ 0 h 2075935"/>
              <a:gd name="connsiteX1" fmla="*/ 4726452 w 5888996"/>
              <a:gd name="connsiteY1" fmla="*/ 832021 h 2075935"/>
              <a:gd name="connsiteX2" fmla="*/ 467490 w 5888996"/>
              <a:gd name="connsiteY2" fmla="*/ 782594 h 2075935"/>
              <a:gd name="connsiteX3" fmla="*/ 376873 w 5888996"/>
              <a:gd name="connsiteY3" fmla="*/ 2075935 h 2075935"/>
              <a:gd name="connsiteX0" fmla="*/ 5756182 w 5756311"/>
              <a:gd name="connsiteY0" fmla="*/ 0 h 2075935"/>
              <a:gd name="connsiteX1" fmla="*/ 5649089 w 5756311"/>
              <a:gd name="connsiteY1" fmla="*/ 815546 h 2075935"/>
              <a:gd name="connsiteX2" fmla="*/ 4726452 w 5756311"/>
              <a:gd name="connsiteY2" fmla="*/ 832021 h 2075935"/>
              <a:gd name="connsiteX3" fmla="*/ 467490 w 5756311"/>
              <a:gd name="connsiteY3" fmla="*/ 782594 h 2075935"/>
              <a:gd name="connsiteX4" fmla="*/ 376873 w 5756311"/>
              <a:gd name="connsiteY4" fmla="*/ 2075935 h 2075935"/>
              <a:gd name="connsiteX0" fmla="*/ 5685024 w 5685153"/>
              <a:gd name="connsiteY0" fmla="*/ 0 h 2075935"/>
              <a:gd name="connsiteX1" fmla="*/ 5577931 w 5685153"/>
              <a:gd name="connsiteY1" fmla="*/ 815546 h 2075935"/>
              <a:gd name="connsiteX2" fmla="*/ 3543186 w 5685153"/>
              <a:gd name="connsiteY2" fmla="*/ 815545 h 2075935"/>
              <a:gd name="connsiteX3" fmla="*/ 396332 w 5685153"/>
              <a:gd name="connsiteY3" fmla="*/ 782594 h 2075935"/>
              <a:gd name="connsiteX4" fmla="*/ 305715 w 5685153"/>
              <a:gd name="connsiteY4" fmla="*/ 2075935 h 2075935"/>
              <a:gd name="connsiteX0" fmla="*/ 5727670 w 5727799"/>
              <a:gd name="connsiteY0" fmla="*/ 0 h 2075935"/>
              <a:gd name="connsiteX1" fmla="*/ 5620577 w 5727799"/>
              <a:gd name="connsiteY1" fmla="*/ 815546 h 2075935"/>
              <a:gd name="connsiteX2" fmla="*/ 3585832 w 5727799"/>
              <a:gd name="connsiteY2" fmla="*/ 815545 h 2075935"/>
              <a:gd name="connsiteX3" fmla="*/ 356599 w 5727799"/>
              <a:gd name="connsiteY3" fmla="*/ 930875 h 2075935"/>
              <a:gd name="connsiteX4" fmla="*/ 348361 w 5727799"/>
              <a:gd name="connsiteY4" fmla="*/ 2075935 h 2075935"/>
              <a:gd name="connsiteX0" fmla="*/ 5734584 w 5734713"/>
              <a:gd name="connsiteY0" fmla="*/ 0 h 2075935"/>
              <a:gd name="connsiteX1" fmla="*/ 5627491 w 5734713"/>
              <a:gd name="connsiteY1" fmla="*/ 815546 h 2075935"/>
              <a:gd name="connsiteX2" fmla="*/ 3592746 w 5734713"/>
              <a:gd name="connsiteY2" fmla="*/ 815545 h 2075935"/>
              <a:gd name="connsiteX3" fmla="*/ 363513 w 5734713"/>
              <a:gd name="connsiteY3" fmla="*/ 930875 h 2075935"/>
              <a:gd name="connsiteX4" fmla="*/ 75189 w 5734713"/>
              <a:gd name="connsiteY4" fmla="*/ 1029729 h 2075935"/>
              <a:gd name="connsiteX5" fmla="*/ 355275 w 5734713"/>
              <a:gd name="connsiteY5" fmla="*/ 2075935 h 2075935"/>
              <a:gd name="connsiteX0" fmla="*/ 5659402 w 5659531"/>
              <a:gd name="connsiteY0" fmla="*/ 0 h 2075935"/>
              <a:gd name="connsiteX1" fmla="*/ 5552309 w 5659531"/>
              <a:gd name="connsiteY1" fmla="*/ 815546 h 2075935"/>
              <a:gd name="connsiteX2" fmla="*/ 3517564 w 5659531"/>
              <a:gd name="connsiteY2" fmla="*/ 815545 h 2075935"/>
              <a:gd name="connsiteX3" fmla="*/ 593131 w 5659531"/>
              <a:gd name="connsiteY3" fmla="*/ 873210 h 2075935"/>
              <a:gd name="connsiteX4" fmla="*/ 7 w 5659531"/>
              <a:gd name="connsiteY4" fmla="*/ 1029729 h 2075935"/>
              <a:gd name="connsiteX5" fmla="*/ 280093 w 5659531"/>
              <a:gd name="connsiteY5" fmla="*/ 2075935 h 2075935"/>
              <a:gd name="connsiteX0" fmla="*/ 5659402 w 5659531"/>
              <a:gd name="connsiteY0" fmla="*/ 0 h 2075935"/>
              <a:gd name="connsiteX1" fmla="*/ 5552309 w 5659531"/>
              <a:gd name="connsiteY1" fmla="*/ 815546 h 2075935"/>
              <a:gd name="connsiteX2" fmla="*/ 3501088 w 5659531"/>
              <a:gd name="connsiteY2" fmla="*/ 856734 h 2075935"/>
              <a:gd name="connsiteX3" fmla="*/ 593131 w 5659531"/>
              <a:gd name="connsiteY3" fmla="*/ 873210 h 2075935"/>
              <a:gd name="connsiteX4" fmla="*/ 7 w 5659531"/>
              <a:gd name="connsiteY4" fmla="*/ 1029729 h 2075935"/>
              <a:gd name="connsiteX5" fmla="*/ 280093 w 5659531"/>
              <a:gd name="connsiteY5" fmla="*/ 2075935 h 2075935"/>
              <a:gd name="connsiteX0" fmla="*/ 5758253 w 5758382"/>
              <a:gd name="connsiteY0" fmla="*/ 0 h 2075935"/>
              <a:gd name="connsiteX1" fmla="*/ 5651160 w 5758382"/>
              <a:gd name="connsiteY1" fmla="*/ 815546 h 2075935"/>
              <a:gd name="connsiteX2" fmla="*/ 3599939 w 5758382"/>
              <a:gd name="connsiteY2" fmla="*/ 856734 h 2075935"/>
              <a:gd name="connsiteX3" fmla="*/ 691982 w 5758382"/>
              <a:gd name="connsiteY3" fmla="*/ 873210 h 2075935"/>
              <a:gd name="connsiteX4" fmla="*/ 4 w 5758382"/>
              <a:gd name="connsiteY4" fmla="*/ 1029729 h 2075935"/>
              <a:gd name="connsiteX5" fmla="*/ 378944 w 5758382"/>
              <a:gd name="connsiteY5" fmla="*/ 2075935 h 2075935"/>
              <a:gd name="connsiteX0" fmla="*/ 5758253 w 5771361"/>
              <a:gd name="connsiteY0" fmla="*/ 0 h 2075935"/>
              <a:gd name="connsiteX1" fmla="*/ 5675873 w 5771361"/>
              <a:gd name="connsiteY1" fmla="*/ 774357 h 2075935"/>
              <a:gd name="connsiteX2" fmla="*/ 3599939 w 5771361"/>
              <a:gd name="connsiteY2" fmla="*/ 856734 h 2075935"/>
              <a:gd name="connsiteX3" fmla="*/ 691982 w 5771361"/>
              <a:gd name="connsiteY3" fmla="*/ 873210 h 2075935"/>
              <a:gd name="connsiteX4" fmla="*/ 4 w 5771361"/>
              <a:gd name="connsiteY4" fmla="*/ 1029729 h 2075935"/>
              <a:gd name="connsiteX5" fmla="*/ 378944 w 5771361"/>
              <a:gd name="connsiteY5" fmla="*/ 2075935 h 2075935"/>
              <a:gd name="connsiteX0" fmla="*/ 5758253 w 5771361"/>
              <a:gd name="connsiteY0" fmla="*/ 0 h 2075935"/>
              <a:gd name="connsiteX1" fmla="*/ 5675873 w 5771361"/>
              <a:gd name="connsiteY1" fmla="*/ 774357 h 2075935"/>
              <a:gd name="connsiteX2" fmla="*/ 3599939 w 5771361"/>
              <a:gd name="connsiteY2" fmla="*/ 856734 h 2075935"/>
              <a:gd name="connsiteX3" fmla="*/ 1303081 w 5771361"/>
              <a:gd name="connsiteY3" fmla="*/ 873210 h 2075935"/>
              <a:gd name="connsiteX4" fmla="*/ 4 w 5771361"/>
              <a:gd name="connsiteY4" fmla="*/ 1029729 h 2075935"/>
              <a:gd name="connsiteX5" fmla="*/ 378944 w 5771361"/>
              <a:gd name="connsiteY5" fmla="*/ 2075935 h 2075935"/>
              <a:gd name="connsiteX0" fmla="*/ 5385310 w 5398418"/>
              <a:gd name="connsiteY0" fmla="*/ 0 h 2075935"/>
              <a:gd name="connsiteX1" fmla="*/ 5302930 w 5398418"/>
              <a:gd name="connsiteY1" fmla="*/ 774357 h 2075935"/>
              <a:gd name="connsiteX2" fmla="*/ 3226996 w 5398418"/>
              <a:gd name="connsiteY2" fmla="*/ 856734 h 2075935"/>
              <a:gd name="connsiteX3" fmla="*/ 930138 w 5398418"/>
              <a:gd name="connsiteY3" fmla="*/ 873210 h 2075935"/>
              <a:gd name="connsiteX4" fmla="*/ 344441 w 5398418"/>
              <a:gd name="connsiteY4" fmla="*/ 1029729 h 2075935"/>
              <a:gd name="connsiteX5" fmla="*/ 6001 w 5398418"/>
              <a:gd name="connsiteY5" fmla="*/ 2075935 h 2075935"/>
              <a:gd name="connsiteX0" fmla="*/ 5385310 w 5398418"/>
              <a:gd name="connsiteY0" fmla="*/ 0 h 2075935"/>
              <a:gd name="connsiteX1" fmla="*/ 5302930 w 5398418"/>
              <a:gd name="connsiteY1" fmla="*/ 774357 h 2075935"/>
              <a:gd name="connsiteX2" fmla="*/ 3226996 w 5398418"/>
              <a:gd name="connsiteY2" fmla="*/ 856734 h 2075935"/>
              <a:gd name="connsiteX3" fmla="*/ 1169263 w 5398418"/>
              <a:gd name="connsiteY3" fmla="*/ 897330 h 2075935"/>
              <a:gd name="connsiteX4" fmla="*/ 344441 w 5398418"/>
              <a:gd name="connsiteY4" fmla="*/ 1029729 h 2075935"/>
              <a:gd name="connsiteX5" fmla="*/ 6001 w 5398418"/>
              <a:gd name="connsiteY5" fmla="*/ 2075935 h 2075935"/>
              <a:gd name="connsiteX0" fmla="*/ 5385310 w 5398418"/>
              <a:gd name="connsiteY0" fmla="*/ 0 h 2075935"/>
              <a:gd name="connsiteX1" fmla="*/ 5302930 w 5398418"/>
              <a:gd name="connsiteY1" fmla="*/ 774357 h 2075935"/>
              <a:gd name="connsiteX2" fmla="*/ 3200426 w 5398418"/>
              <a:gd name="connsiteY2" fmla="*/ 888895 h 2075935"/>
              <a:gd name="connsiteX3" fmla="*/ 1169263 w 5398418"/>
              <a:gd name="connsiteY3" fmla="*/ 897330 h 2075935"/>
              <a:gd name="connsiteX4" fmla="*/ 344441 w 5398418"/>
              <a:gd name="connsiteY4" fmla="*/ 1029729 h 2075935"/>
              <a:gd name="connsiteX5" fmla="*/ 6001 w 5398418"/>
              <a:gd name="connsiteY5" fmla="*/ 2075935 h 2075935"/>
              <a:gd name="connsiteX0" fmla="*/ 5385310 w 5398418"/>
              <a:gd name="connsiteY0" fmla="*/ 0 h 2075935"/>
              <a:gd name="connsiteX1" fmla="*/ 5302930 w 5398418"/>
              <a:gd name="connsiteY1" fmla="*/ 774357 h 2075935"/>
              <a:gd name="connsiteX2" fmla="*/ 3120715 w 5398418"/>
              <a:gd name="connsiteY2" fmla="*/ 904976 h 2075935"/>
              <a:gd name="connsiteX3" fmla="*/ 1169263 w 5398418"/>
              <a:gd name="connsiteY3" fmla="*/ 897330 h 2075935"/>
              <a:gd name="connsiteX4" fmla="*/ 344441 w 5398418"/>
              <a:gd name="connsiteY4" fmla="*/ 1029729 h 2075935"/>
              <a:gd name="connsiteX5" fmla="*/ 6001 w 5398418"/>
              <a:gd name="connsiteY5" fmla="*/ 2075935 h 20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8418" h="2075935">
                <a:moveTo>
                  <a:pt x="5385310" y="0"/>
                </a:moveTo>
                <a:cubicBezTo>
                  <a:pt x="5356477" y="97481"/>
                  <a:pt x="5474552" y="635687"/>
                  <a:pt x="5302930" y="774357"/>
                </a:cubicBezTo>
                <a:cubicBezTo>
                  <a:pt x="5131308" y="913027"/>
                  <a:pt x="3809659" y="884481"/>
                  <a:pt x="3120715" y="904976"/>
                </a:cubicBezTo>
                <a:cubicBezTo>
                  <a:pt x="2431771" y="925471"/>
                  <a:pt x="1631975" y="876538"/>
                  <a:pt x="1169263" y="897330"/>
                </a:cubicBezTo>
                <a:cubicBezTo>
                  <a:pt x="706551" y="918122"/>
                  <a:pt x="345814" y="838886"/>
                  <a:pt x="344441" y="1029729"/>
                </a:cubicBezTo>
                <a:cubicBezTo>
                  <a:pt x="343068" y="1220572"/>
                  <a:pt x="-53037" y="1953740"/>
                  <a:pt x="6001" y="2075935"/>
                </a:cubicBezTo>
              </a:path>
            </a:pathLst>
          </a:custGeom>
          <a:noFill/>
          <a:ln w="28575">
            <a:solidFill>
              <a:srgbClr val="7030A0"/>
            </a:solidFill>
            <a:prstDash val="sysDot"/>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TextBox 76">
            <a:extLst>
              <a:ext uri="{FF2B5EF4-FFF2-40B4-BE49-F238E27FC236}">
                <a16:creationId xmlns:a16="http://schemas.microsoft.com/office/drawing/2014/main" id="{97A70257-5DDF-0442-A783-D6C35F60AF7E}"/>
              </a:ext>
            </a:extLst>
          </p:cNvPr>
          <p:cNvSpPr txBox="1"/>
          <p:nvPr/>
        </p:nvSpPr>
        <p:spPr>
          <a:xfrm>
            <a:off x="3390092" y="6169858"/>
            <a:ext cx="5203412" cy="307777"/>
          </a:xfrm>
          <a:prstGeom prst="rect">
            <a:avLst/>
          </a:prstGeom>
          <a:noFill/>
        </p:spPr>
        <p:txBody>
          <a:bodyPr wrap="none" rtlCol="0">
            <a:spAutoFit/>
          </a:bodyPr>
          <a:lstStyle/>
          <a:p>
            <a:r>
              <a:rPr lang="de-DE" sz="1400" dirty="0"/>
              <a:t>(1) Home-</a:t>
            </a:r>
            <a:r>
              <a:rPr lang="de-DE" sz="1400" dirty="0" err="1"/>
              <a:t>routed</a:t>
            </a:r>
            <a:r>
              <a:rPr lang="de-DE" sz="1400" dirty="0"/>
              <a:t>	  (2) </a:t>
            </a:r>
            <a:r>
              <a:rPr lang="de-DE" sz="1400" dirty="0" err="1"/>
              <a:t>Local</a:t>
            </a:r>
            <a:r>
              <a:rPr lang="de-DE" sz="1400" dirty="0"/>
              <a:t> </a:t>
            </a:r>
            <a:r>
              <a:rPr lang="de-DE" sz="1400" dirty="0" err="1"/>
              <a:t>breakout</a:t>
            </a:r>
            <a:r>
              <a:rPr lang="de-DE" sz="1400" dirty="0"/>
              <a:t>	     (3) IPX </a:t>
            </a:r>
            <a:r>
              <a:rPr lang="de-DE" sz="1400" dirty="0" err="1"/>
              <a:t>breakout</a:t>
            </a:r>
            <a:endParaRPr lang="de-DE" sz="1400" dirty="0"/>
          </a:p>
        </p:txBody>
      </p:sp>
      <p:cxnSp>
        <p:nvCxnSpPr>
          <p:cNvPr id="78" name="Straight Arrow Connector 77">
            <a:extLst>
              <a:ext uri="{FF2B5EF4-FFF2-40B4-BE49-F238E27FC236}">
                <a16:creationId xmlns:a16="http://schemas.microsoft.com/office/drawing/2014/main" id="{3B28DCB5-FF70-AD49-9A2A-5AE1EE227711}"/>
              </a:ext>
            </a:extLst>
          </p:cNvPr>
          <p:cNvCxnSpPr>
            <a:cxnSpLocks/>
          </p:cNvCxnSpPr>
          <p:nvPr/>
        </p:nvCxnSpPr>
        <p:spPr>
          <a:xfrm flipV="1">
            <a:off x="4790538" y="6325399"/>
            <a:ext cx="473584" cy="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2CE93C97-EB1C-374E-AA10-4AC4BB75B921}"/>
              </a:ext>
            </a:extLst>
          </p:cNvPr>
          <p:cNvCxnSpPr>
            <a:cxnSpLocks/>
          </p:cNvCxnSpPr>
          <p:nvPr/>
        </p:nvCxnSpPr>
        <p:spPr>
          <a:xfrm>
            <a:off x="6826926" y="6333619"/>
            <a:ext cx="469546" cy="0"/>
          </a:xfrm>
          <a:prstGeom prst="straightConnector1">
            <a:avLst/>
          </a:prstGeom>
          <a:ln w="28575">
            <a:solidFill>
              <a:srgbClr val="7030A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F43A662-5A2C-8A49-BA0F-AAA45078B022}"/>
              </a:ext>
            </a:extLst>
          </p:cNvPr>
          <p:cNvCxnSpPr>
            <a:cxnSpLocks/>
          </p:cNvCxnSpPr>
          <p:nvPr/>
        </p:nvCxnSpPr>
        <p:spPr>
          <a:xfrm>
            <a:off x="8740712" y="6341742"/>
            <a:ext cx="466623" cy="0"/>
          </a:xfrm>
          <a:prstGeom prst="straightConnector1">
            <a:avLst/>
          </a:prstGeom>
          <a:ln w="28575">
            <a:solidFill>
              <a:srgbClr val="00B05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0835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EECD36-1667-B34B-925E-9486F1478847}"/>
              </a:ext>
            </a:extLst>
          </p:cNvPr>
          <p:cNvSpPr>
            <a:spLocks noGrp="1"/>
          </p:cNvSpPr>
          <p:nvPr>
            <p:ph type="title"/>
          </p:nvPr>
        </p:nvSpPr>
        <p:spPr/>
        <p:txBody>
          <a:bodyPr/>
          <a:lstStyle/>
          <a:p>
            <a:r>
              <a:rPr lang="en-US" dirty="0"/>
              <a:t>High level MNO architecture</a:t>
            </a:r>
          </a:p>
        </p:txBody>
      </p:sp>
      <p:pic>
        <p:nvPicPr>
          <p:cNvPr id="7" name="Picture 6">
            <a:extLst>
              <a:ext uri="{FF2B5EF4-FFF2-40B4-BE49-F238E27FC236}">
                <a16:creationId xmlns:a16="http://schemas.microsoft.com/office/drawing/2014/main" id="{983107D2-34DF-4941-BB64-522FAE2DC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916" y="1173418"/>
            <a:ext cx="7378167" cy="4968363"/>
          </a:xfrm>
          <a:prstGeom prst="rect">
            <a:avLst/>
          </a:prstGeom>
        </p:spPr>
      </p:pic>
    </p:spTree>
    <p:extLst>
      <p:ext uri="{BB962C8B-B14F-4D97-AF65-F5344CB8AC3E}">
        <p14:creationId xmlns:p14="http://schemas.microsoft.com/office/powerpoint/2010/main" val="2173510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47C93D-0187-BA46-8510-DDA9B4652254}"/>
              </a:ext>
            </a:extLst>
          </p:cNvPr>
          <p:cNvSpPr>
            <a:spLocks noGrp="1"/>
          </p:cNvSpPr>
          <p:nvPr>
            <p:ph idx="1"/>
          </p:nvPr>
        </p:nvSpPr>
        <p:spPr/>
        <p:txBody>
          <a:bodyPr/>
          <a:lstStyle/>
          <a:p>
            <a:r>
              <a:rPr lang="en-IE" dirty="0"/>
              <a:t>Operators contract with IPX providers</a:t>
            </a:r>
          </a:p>
          <a:p>
            <a:pPr lvl="1"/>
            <a:r>
              <a:rPr lang="en-IE" dirty="0"/>
              <a:t>IPX provider provides the roaming hub function</a:t>
            </a:r>
          </a:p>
          <a:p>
            <a:r>
              <a:rPr lang="en-IE" dirty="0"/>
              <a:t>Operators/roaming partners don’t need bilateral contracts</a:t>
            </a:r>
          </a:p>
          <a:p>
            <a:pPr lvl="1"/>
            <a:r>
              <a:rPr lang="en-IE" dirty="0"/>
              <a:t>Instead pay a service charge to the roaming hub</a:t>
            </a:r>
          </a:p>
          <a:p>
            <a:r>
              <a:rPr lang="en-IE" dirty="0"/>
              <a:t>Inter-operator tariff (IOT) between the Home MNO(HMNO) and Visited MNO (VMNO)</a:t>
            </a:r>
          </a:p>
        </p:txBody>
      </p:sp>
      <p:sp>
        <p:nvSpPr>
          <p:cNvPr id="3" name="Title 2">
            <a:extLst>
              <a:ext uri="{FF2B5EF4-FFF2-40B4-BE49-F238E27FC236}">
                <a16:creationId xmlns:a16="http://schemas.microsoft.com/office/drawing/2014/main" id="{C9C782D7-3910-A34E-86FC-7596D83AF39D}"/>
              </a:ext>
            </a:extLst>
          </p:cNvPr>
          <p:cNvSpPr>
            <a:spLocks noGrp="1"/>
          </p:cNvSpPr>
          <p:nvPr>
            <p:ph type="title"/>
          </p:nvPr>
        </p:nvSpPr>
        <p:spPr/>
        <p:txBody>
          <a:bodyPr/>
          <a:lstStyle/>
          <a:p>
            <a:r>
              <a:rPr lang="en-US" dirty="0"/>
              <a:t>Roaming between operators</a:t>
            </a:r>
          </a:p>
        </p:txBody>
      </p:sp>
      <p:sp>
        <p:nvSpPr>
          <p:cNvPr id="4" name="Rounded Rectangle 3">
            <a:extLst>
              <a:ext uri="{FF2B5EF4-FFF2-40B4-BE49-F238E27FC236}">
                <a16:creationId xmlns:a16="http://schemas.microsoft.com/office/drawing/2014/main" id="{3E649CB0-3756-8546-978C-74A2B1B79407}"/>
              </a:ext>
            </a:extLst>
          </p:cNvPr>
          <p:cNvSpPr/>
          <p:nvPr/>
        </p:nvSpPr>
        <p:spPr bwMode="auto">
          <a:xfrm>
            <a:off x="5266632" y="4231630"/>
            <a:ext cx="1167897" cy="1032095"/>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rPr>
              <a:t>HMNO</a:t>
            </a:r>
          </a:p>
        </p:txBody>
      </p:sp>
      <p:sp>
        <p:nvSpPr>
          <p:cNvPr id="27" name="Rounded Rectangle 26">
            <a:extLst>
              <a:ext uri="{FF2B5EF4-FFF2-40B4-BE49-F238E27FC236}">
                <a16:creationId xmlns:a16="http://schemas.microsoft.com/office/drawing/2014/main" id="{ABD775AB-3D79-1C4A-943A-389B06AD721D}"/>
              </a:ext>
            </a:extLst>
          </p:cNvPr>
          <p:cNvSpPr/>
          <p:nvPr/>
        </p:nvSpPr>
        <p:spPr bwMode="auto">
          <a:xfrm>
            <a:off x="9987003" y="4263320"/>
            <a:ext cx="1167897" cy="1032095"/>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bg1"/>
                </a:solidFill>
                <a:latin typeface="Arial" charset="0"/>
              </a:rPr>
              <a:t>V</a:t>
            </a:r>
            <a:r>
              <a:rPr kumimoji="0" lang="en-US" sz="1800" b="0" i="0" u="none" strike="noStrike" cap="none" normalizeH="0" baseline="0" dirty="0">
                <a:ln>
                  <a:noFill/>
                </a:ln>
                <a:solidFill>
                  <a:schemeClr val="bg1"/>
                </a:solidFill>
                <a:effectLst/>
                <a:latin typeface="Arial" charset="0"/>
              </a:rPr>
              <a:t>MNO</a:t>
            </a:r>
          </a:p>
        </p:txBody>
      </p:sp>
      <p:grpSp>
        <p:nvGrpSpPr>
          <p:cNvPr id="41" name="Group 40">
            <a:extLst>
              <a:ext uri="{FF2B5EF4-FFF2-40B4-BE49-F238E27FC236}">
                <a16:creationId xmlns:a16="http://schemas.microsoft.com/office/drawing/2014/main" id="{EC020260-DE1D-E54B-AD63-C1927C0E72F4}"/>
              </a:ext>
            </a:extLst>
          </p:cNvPr>
          <p:cNvGrpSpPr/>
          <p:nvPr/>
        </p:nvGrpSpPr>
        <p:grpSpPr>
          <a:xfrm>
            <a:off x="6965437" y="3971441"/>
            <a:ext cx="2452779" cy="1747444"/>
            <a:chOff x="5839164" y="4038753"/>
            <a:chExt cx="2452779" cy="1747444"/>
          </a:xfrm>
        </p:grpSpPr>
        <p:grpSp>
          <p:nvGrpSpPr>
            <p:cNvPr id="39" name="Group 38">
              <a:extLst>
                <a:ext uri="{FF2B5EF4-FFF2-40B4-BE49-F238E27FC236}">
                  <a16:creationId xmlns:a16="http://schemas.microsoft.com/office/drawing/2014/main" id="{E6BD7823-6D3D-5047-B674-69016DBE753B}"/>
                </a:ext>
              </a:extLst>
            </p:cNvPr>
            <p:cNvGrpSpPr/>
            <p:nvPr/>
          </p:nvGrpSpPr>
          <p:grpSpPr>
            <a:xfrm>
              <a:off x="5839164" y="4038753"/>
              <a:ext cx="1615214" cy="1645911"/>
              <a:chOff x="774543" y="4025494"/>
              <a:chExt cx="1615214" cy="1645911"/>
            </a:xfrm>
          </p:grpSpPr>
          <p:grpSp>
            <p:nvGrpSpPr>
              <p:cNvPr id="36" name="Group 35">
                <a:extLst>
                  <a:ext uri="{FF2B5EF4-FFF2-40B4-BE49-F238E27FC236}">
                    <a16:creationId xmlns:a16="http://schemas.microsoft.com/office/drawing/2014/main" id="{4682BBD0-9EB2-DF42-850C-0613B0A1C9FF}"/>
                  </a:ext>
                </a:extLst>
              </p:cNvPr>
              <p:cNvGrpSpPr/>
              <p:nvPr/>
            </p:nvGrpSpPr>
            <p:grpSpPr>
              <a:xfrm>
                <a:off x="814812" y="4025494"/>
                <a:ext cx="1574945" cy="1645911"/>
                <a:chOff x="814812" y="4025494"/>
                <a:chExt cx="1574945" cy="1645911"/>
              </a:xfrm>
            </p:grpSpPr>
            <p:sp>
              <p:nvSpPr>
                <p:cNvPr id="32" name="Oval 31">
                  <a:extLst>
                    <a:ext uri="{FF2B5EF4-FFF2-40B4-BE49-F238E27FC236}">
                      <a16:creationId xmlns:a16="http://schemas.microsoft.com/office/drawing/2014/main" id="{361AC84C-9752-6045-B36E-746E41A6C769}"/>
                    </a:ext>
                  </a:extLst>
                </p:cNvPr>
                <p:cNvSpPr/>
                <p:nvPr/>
              </p:nvSpPr>
              <p:spPr bwMode="auto">
                <a:xfrm>
                  <a:off x="814812" y="4171696"/>
                  <a:ext cx="1566249" cy="1449916"/>
                </a:xfrm>
                <a:prstGeom prst="ellipse">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5" name="Rectangle 34">
                  <a:extLst>
                    <a:ext uri="{FF2B5EF4-FFF2-40B4-BE49-F238E27FC236}">
                      <a16:creationId xmlns:a16="http://schemas.microsoft.com/office/drawing/2014/main" id="{427B8E24-E061-D44A-B131-80AD75038A8C}"/>
                    </a:ext>
                  </a:extLst>
                </p:cNvPr>
                <p:cNvSpPr/>
                <p:nvPr/>
              </p:nvSpPr>
              <p:spPr bwMode="auto">
                <a:xfrm>
                  <a:off x="1536926" y="4025494"/>
                  <a:ext cx="852831" cy="164591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
            <p:nvSpPr>
              <p:cNvPr id="31" name="TextBox 30">
                <a:extLst>
                  <a:ext uri="{FF2B5EF4-FFF2-40B4-BE49-F238E27FC236}">
                    <a16:creationId xmlns:a16="http://schemas.microsoft.com/office/drawing/2014/main" id="{710E28FA-7558-EE45-9316-E42D0341EC88}"/>
                  </a:ext>
                </a:extLst>
              </p:cNvPr>
              <p:cNvSpPr txBox="1"/>
              <p:nvPr/>
            </p:nvSpPr>
            <p:spPr>
              <a:xfrm>
                <a:off x="774543" y="4617616"/>
                <a:ext cx="755335" cy="461665"/>
              </a:xfrm>
              <a:prstGeom prst="rect">
                <a:avLst/>
              </a:prstGeom>
              <a:noFill/>
            </p:spPr>
            <p:txBody>
              <a:bodyPr wrap="none" rtlCol="0">
                <a:spAutoFit/>
              </a:bodyPr>
              <a:lstStyle/>
              <a:p>
                <a:pPr algn="ctr"/>
                <a:r>
                  <a:rPr lang="en-US" sz="1200" dirty="0"/>
                  <a:t>IPX</a:t>
                </a:r>
              </a:p>
              <a:p>
                <a:pPr algn="ctr"/>
                <a:r>
                  <a:rPr lang="en-US" sz="1200" dirty="0"/>
                  <a:t>Provider</a:t>
                </a:r>
              </a:p>
            </p:txBody>
          </p:sp>
        </p:grpSp>
        <p:grpSp>
          <p:nvGrpSpPr>
            <p:cNvPr id="40" name="Group 39">
              <a:extLst>
                <a:ext uri="{FF2B5EF4-FFF2-40B4-BE49-F238E27FC236}">
                  <a16:creationId xmlns:a16="http://schemas.microsoft.com/office/drawing/2014/main" id="{876F7F62-BE55-2D45-8991-65FB6C4CEA7A}"/>
                </a:ext>
              </a:extLst>
            </p:cNvPr>
            <p:cNvGrpSpPr/>
            <p:nvPr/>
          </p:nvGrpSpPr>
          <p:grpSpPr>
            <a:xfrm>
              <a:off x="6709491" y="4140286"/>
              <a:ext cx="1582452" cy="1645911"/>
              <a:chOff x="2561737" y="4167170"/>
              <a:chExt cx="1582452" cy="1645911"/>
            </a:xfrm>
          </p:grpSpPr>
          <p:grpSp>
            <p:nvGrpSpPr>
              <p:cNvPr id="37" name="Group 36">
                <a:extLst>
                  <a:ext uri="{FF2B5EF4-FFF2-40B4-BE49-F238E27FC236}">
                    <a16:creationId xmlns:a16="http://schemas.microsoft.com/office/drawing/2014/main" id="{A2FECB27-F96C-F245-B4D5-99226F73302E}"/>
                  </a:ext>
                </a:extLst>
              </p:cNvPr>
              <p:cNvGrpSpPr/>
              <p:nvPr/>
            </p:nvGrpSpPr>
            <p:grpSpPr>
              <a:xfrm>
                <a:off x="2561737" y="4167170"/>
                <a:ext cx="1566249" cy="1645911"/>
                <a:chOff x="2561737" y="4167170"/>
                <a:chExt cx="1566249" cy="1645911"/>
              </a:xfrm>
            </p:grpSpPr>
            <p:sp>
              <p:nvSpPr>
                <p:cNvPr id="33" name="Oval 32">
                  <a:extLst>
                    <a:ext uri="{FF2B5EF4-FFF2-40B4-BE49-F238E27FC236}">
                      <a16:creationId xmlns:a16="http://schemas.microsoft.com/office/drawing/2014/main" id="{80E5F4E4-4251-144C-9EC2-78539B3F227D}"/>
                    </a:ext>
                  </a:extLst>
                </p:cNvPr>
                <p:cNvSpPr/>
                <p:nvPr/>
              </p:nvSpPr>
              <p:spPr bwMode="auto">
                <a:xfrm>
                  <a:off x="2561737" y="4221489"/>
                  <a:ext cx="1566249" cy="1449916"/>
                </a:xfrm>
                <a:prstGeom prst="ellipse">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4" name="Rectangle 33">
                  <a:extLst>
                    <a:ext uri="{FF2B5EF4-FFF2-40B4-BE49-F238E27FC236}">
                      <a16:creationId xmlns:a16="http://schemas.microsoft.com/office/drawing/2014/main" id="{B898F09B-E8D0-E243-AA69-76198F0CBBE6}"/>
                    </a:ext>
                  </a:extLst>
                </p:cNvPr>
                <p:cNvSpPr/>
                <p:nvPr/>
              </p:nvSpPr>
              <p:spPr bwMode="auto">
                <a:xfrm>
                  <a:off x="2561737" y="4167170"/>
                  <a:ext cx="805973" cy="164591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
            <p:nvSpPr>
              <p:cNvPr id="38" name="TextBox 37">
                <a:extLst>
                  <a:ext uri="{FF2B5EF4-FFF2-40B4-BE49-F238E27FC236}">
                    <a16:creationId xmlns:a16="http://schemas.microsoft.com/office/drawing/2014/main" id="{0F50865C-41AD-214C-8517-FC03E6EF8E0A}"/>
                  </a:ext>
                </a:extLst>
              </p:cNvPr>
              <p:cNvSpPr txBox="1"/>
              <p:nvPr/>
            </p:nvSpPr>
            <p:spPr>
              <a:xfrm>
                <a:off x="3388854" y="4685167"/>
                <a:ext cx="755335" cy="461665"/>
              </a:xfrm>
              <a:prstGeom prst="rect">
                <a:avLst/>
              </a:prstGeom>
              <a:noFill/>
            </p:spPr>
            <p:txBody>
              <a:bodyPr wrap="none" rtlCol="0">
                <a:spAutoFit/>
              </a:bodyPr>
              <a:lstStyle/>
              <a:p>
                <a:pPr algn="ctr"/>
                <a:r>
                  <a:rPr lang="en-US" sz="1200" dirty="0"/>
                  <a:t>IPX</a:t>
                </a:r>
              </a:p>
              <a:p>
                <a:pPr algn="ctr"/>
                <a:r>
                  <a:rPr lang="en-US" sz="1200" dirty="0"/>
                  <a:t>Provider</a:t>
                </a:r>
              </a:p>
            </p:txBody>
          </p:sp>
        </p:grpSp>
        <p:sp>
          <p:nvSpPr>
            <p:cNvPr id="30" name="Left-Right Arrow 29">
              <a:extLst>
                <a:ext uri="{FF2B5EF4-FFF2-40B4-BE49-F238E27FC236}">
                  <a16:creationId xmlns:a16="http://schemas.microsoft.com/office/drawing/2014/main" id="{03B28507-B355-C249-BDDD-15685BAA1605}"/>
                </a:ext>
              </a:extLst>
            </p:cNvPr>
            <p:cNvSpPr/>
            <p:nvPr/>
          </p:nvSpPr>
          <p:spPr bwMode="auto">
            <a:xfrm>
              <a:off x="6500388" y="4694225"/>
              <a:ext cx="1113577" cy="353085"/>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
        <p:nvSpPr>
          <p:cNvPr id="42" name="AutoShape 48">
            <a:extLst>
              <a:ext uri="{FF2B5EF4-FFF2-40B4-BE49-F238E27FC236}">
                <a16:creationId xmlns:a16="http://schemas.microsoft.com/office/drawing/2014/main" id="{5BA92B08-C0E7-0B4E-B005-BF5BAD3EE4EB}"/>
              </a:ext>
            </a:extLst>
          </p:cNvPr>
          <p:cNvSpPr>
            <a:spLocks noChangeArrowheads="1"/>
          </p:cNvSpPr>
          <p:nvPr/>
        </p:nvSpPr>
        <p:spPr bwMode="auto">
          <a:xfrm>
            <a:off x="6018067" y="5341337"/>
            <a:ext cx="1447800" cy="514349"/>
          </a:xfrm>
          <a:prstGeom prst="flowChartAlternateProcess">
            <a:avLst/>
          </a:prstGeom>
          <a:noFill/>
          <a:ln w="25400">
            <a:noFill/>
            <a:miter lim="800000"/>
            <a:headEnd/>
            <a:tailEnd/>
          </a:ln>
        </p:spPr>
        <p:txBody>
          <a:bodyPr wrap="none" anchor="ctr"/>
          <a:lstStyle/>
          <a:p>
            <a:pPr algn="ctr" eaLnBrk="0" hangingPunct="0"/>
            <a:r>
              <a:rPr lang="en-GB" sz="1600" dirty="0">
                <a:latin typeface="Avenir Book" panose="02000503020000020003" pitchFamily="2" charset="0"/>
              </a:rPr>
              <a:t>Roaming hub</a:t>
            </a:r>
          </a:p>
        </p:txBody>
      </p:sp>
      <p:sp>
        <p:nvSpPr>
          <p:cNvPr id="43" name="AutoShape 48">
            <a:extLst>
              <a:ext uri="{FF2B5EF4-FFF2-40B4-BE49-F238E27FC236}">
                <a16:creationId xmlns:a16="http://schemas.microsoft.com/office/drawing/2014/main" id="{8F8903A0-DDF7-BD44-ACD4-82797EC202F9}"/>
              </a:ext>
            </a:extLst>
          </p:cNvPr>
          <p:cNvSpPr>
            <a:spLocks noChangeArrowheads="1"/>
          </p:cNvSpPr>
          <p:nvPr/>
        </p:nvSpPr>
        <p:spPr bwMode="auto">
          <a:xfrm>
            <a:off x="9067747" y="5329684"/>
            <a:ext cx="1447800" cy="514349"/>
          </a:xfrm>
          <a:prstGeom prst="flowChartAlternateProcess">
            <a:avLst/>
          </a:prstGeom>
          <a:noFill/>
          <a:ln w="25400">
            <a:noFill/>
            <a:miter lim="800000"/>
            <a:headEnd/>
            <a:tailEnd/>
          </a:ln>
        </p:spPr>
        <p:txBody>
          <a:bodyPr wrap="none" anchor="ctr"/>
          <a:lstStyle/>
          <a:p>
            <a:pPr algn="ctr" eaLnBrk="0" hangingPunct="0"/>
            <a:r>
              <a:rPr lang="en-GB" sz="1600" dirty="0">
                <a:latin typeface="Avenir Book" panose="02000503020000020003" pitchFamily="2" charset="0"/>
              </a:rPr>
              <a:t>Roaming hub</a:t>
            </a:r>
          </a:p>
        </p:txBody>
      </p:sp>
      <p:sp>
        <p:nvSpPr>
          <p:cNvPr id="44" name="AutoShape 48">
            <a:extLst>
              <a:ext uri="{FF2B5EF4-FFF2-40B4-BE49-F238E27FC236}">
                <a16:creationId xmlns:a16="http://schemas.microsoft.com/office/drawing/2014/main" id="{BFA58F8F-1B52-5744-8EAC-222F53472820}"/>
              </a:ext>
            </a:extLst>
          </p:cNvPr>
          <p:cNvSpPr>
            <a:spLocks noChangeArrowheads="1"/>
          </p:cNvSpPr>
          <p:nvPr/>
        </p:nvSpPr>
        <p:spPr bwMode="auto">
          <a:xfrm>
            <a:off x="9058251" y="3829974"/>
            <a:ext cx="1447800" cy="514351"/>
          </a:xfrm>
          <a:prstGeom prst="flowChartAlternateProcess">
            <a:avLst/>
          </a:prstGeom>
          <a:noFill/>
          <a:ln w="25400">
            <a:noFill/>
            <a:miter lim="800000"/>
            <a:headEnd/>
            <a:tailEnd/>
          </a:ln>
        </p:spPr>
        <p:txBody>
          <a:bodyPr wrap="none" anchor="ctr"/>
          <a:lstStyle/>
          <a:p>
            <a:pPr algn="ctr" eaLnBrk="0" hangingPunct="0"/>
            <a:r>
              <a:rPr lang="en-IE" sz="1600" dirty="0">
                <a:latin typeface="Avenir Book" panose="02000503020000020003" pitchFamily="2" charset="0"/>
              </a:rPr>
              <a:t>Service Charge</a:t>
            </a:r>
            <a:endParaRPr lang="en-GB" sz="1600" dirty="0">
              <a:latin typeface="Avenir Book" panose="02000503020000020003" pitchFamily="2" charset="0"/>
            </a:endParaRPr>
          </a:p>
        </p:txBody>
      </p:sp>
      <p:sp>
        <p:nvSpPr>
          <p:cNvPr id="45" name="AutoShape 48">
            <a:extLst>
              <a:ext uri="{FF2B5EF4-FFF2-40B4-BE49-F238E27FC236}">
                <a16:creationId xmlns:a16="http://schemas.microsoft.com/office/drawing/2014/main" id="{D9408EC6-80B3-CB48-9524-ECF44D67A603}"/>
              </a:ext>
            </a:extLst>
          </p:cNvPr>
          <p:cNvSpPr>
            <a:spLocks noChangeArrowheads="1"/>
          </p:cNvSpPr>
          <p:nvPr/>
        </p:nvSpPr>
        <p:spPr bwMode="auto">
          <a:xfrm>
            <a:off x="5825764" y="3790619"/>
            <a:ext cx="1447800" cy="514351"/>
          </a:xfrm>
          <a:prstGeom prst="flowChartAlternateProcess">
            <a:avLst/>
          </a:prstGeom>
          <a:noFill/>
          <a:ln w="25400">
            <a:noFill/>
            <a:miter lim="800000"/>
            <a:headEnd/>
            <a:tailEnd/>
          </a:ln>
        </p:spPr>
        <p:txBody>
          <a:bodyPr wrap="none" anchor="ctr"/>
          <a:lstStyle/>
          <a:p>
            <a:pPr algn="ctr" eaLnBrk="0" hangingPunct="0"/>
            <a:r>
              <a:rPr lang="en-IE" sz="1600" dirty="0">
                <a:latin typeface="Avenir Book" panose="02000503020000020003" pitchFamily="2" charset="0"/>
              </a:rPr>
              <a:t>Service Charge</a:t>
            </a:r>
            <a:endParaRPr lang="en-GB" sz="1600" dirty="0">
              <a:latin typeface="Avenir Book" panose="02000503020000020003" pitchFamily="2" charset="0"/>
            </a:endParaRPr>
          </a:p>
        </p:txBody>
      </p:sp>
      <p:sp>
        <p:nvSpPr>
          <p:cNvPr id="46" name="AutoShape 48">
            <a:extLst>
              <a:ext uri="{FF2B5EF4-FFF2-40B4-BE49-F238E27FC236}">
                <a16:creationId xmlns:a16="http://schemas.microsoft.com/office/drawing/2014/main" id="{A365301B-7EC2-324B-9532-9F55AC0BA1CB}"/>
              </a:ext>
            </a:extLst>
          </p:cNvPr>
          <p:cNvSpPr>
            <a:spLocks noChangeArrowheads="1"/>
          </p:cNvSpPr>
          <p:nvPr/>
        </p:nvSpPr>
        <p:spPr bwMode="auto">
          <a:xfrm>
            <a:off x="6831030" y="3410121"/>
            <a:ext cx="2669756" cy="514351"/>
          </a:xfrm>
          <a:prstGeom prst="flowChartAlternateProcess">
            <a:avLst/>
          </a:prstGeom>
          <a:noFill/>
          <a:ln w="25400">
            <a:noFill/>
            <a:miter lim="800000"/>
            <a:headEnd/>
            <a:tailEnd/>
          </a:ln>
        </p:spPr>
        <p:txBody>
          <a:bodyPr wrap="none" anchor="ctr"/>
          <a:lstStyle/>
          <a:p>
            <a:pPr algn="ctr" eaLnBrk="0" hangingPunct="0"/>
            <a:r>
              <a:rPr lang="en-IE" dirty="0">
                <a:latin typeface="Avenir Book" panose="02000503020000020003" pitchFamily="2" charset="0"/>
              </a:rPr>
              <a:t>Inter-operator tariff</a:t>
            </a:r>
            <a:endParaRPr lang="en-GB" dirty="0">
              <a:latin typeface="Avenir Book" panose="02000503020000020003" pitchFamily="2" charset="0"/>
            </a:endParaRPr>
          </a:p>
        </p:txBody>
      </p:sp>
      <p:cxnSp>
        <p:nvCxnSpPr>
          <p:cNvPr id="51" name="Straight Arrow Connector 50">
            <a:extLst>
              <a:ext uri="{FF2B5EF4-FFF2-40B4-BE49-F238E27FC236}">
                <a16:creationId xmlns:a16="http://schemas.microsoft.com/office/drawing/2014/main" id="{B26D5FC9-64FC-AF41-B643-F4405E89C373}"/>
              </a:ext>
            </a:extLst>
          </p:cNvPr>
          <p:cNvCxnSpPr>
            <a:cxnSpLocks/>
          </p:cNvCxnSpPr>
          <p:nvPr/>
        </p:nvCxnSpPr>
        <p:spPr bwMode="auto">
          <a:xfrm>
            <a:off x="6452263" y="4794395"/>
            <a:ext cx="569339" cy="0"/>
          </a:xfrm>
          <a:prstGeom prst="straightConnector1">
            <a:avLst/>
          </a:prstGeom>
          <a:solidFill>
            <a:schemeClr val="accent1"/>
          </a:solidFill>
          <a:ln w="57150" cap="flat" cmpd="sng" algn="ctr">
            <a:solidFill>
              <a:schemeClr val="tx1"/>
            </a:solidFill>
            <a:prstDash val="solid"/>
            <a:round/>
            <a:headEnd type="triangle" w="med" len="med"/>
            <a:tailEnd type="triangle" w="med" len="med"/>
          </a:ln>
          <a:effectLst/>
        </p:spPr>
      </p:cxnSp>
      <p:cxnSp>
        <p:nvCxnSpPr>
          <p:cNvPr id="53" name="Straight Arrow Connector 52">
            <a:extLst>
              <a:ext uri="{FF2B5EF4-FFF2-40B4-BE49-F238E27FC236}">
                <a16:creationId xmlns:a16="http://schemas.microsoft.com/office/drawing/2014/main" id="{B1438142-8084-9E46-97D4-B6390AD26E95}"/>
              </a:ext>
            </a:extLst>
          </p:cNvPr>
          <p:cNvCxnSpPr>
            <a:cxnSpLocks/>
          </p:cNvCxnSpPr>
          <p:nvPr/>
        </p:nvCxnSpPr>
        <p:spPr bwMode="auto">
          <a:xfrm>
            <a:off x="9402013" y="4821803"/>
            <a:ext cx="569339" cy="0"/>
          </a:xfrm>
          <a:prstGeom prst="straightConnector1">
            <a:avLst/>
          </a:prstGeom>
          <a:solidFill>
            <a:schemeClr val="accent1"/>
          </a:solidFill>
          <a:ln w="57150" cap="flat" cmpd="sng" algn="ctr">
            <a:solidFill>
              <a:schemeClr val="tx1"/>
            </a:solidFill>
            <a:prstDash val="solid"/>
            <a:round/>
            <a:headEnd type="triangle" w="med" len="med"/>
            <a:tailEnd type="triangle" w="med" len="med"/>
          </a:ln>
          <a:effectLst/>
        </p:spPr>
      </p:cxnSp>
      <p:cxnSp>
        <p:nvCxnSpPr>
          <p:cNvPr id="57" name="Straight Arrow Connector 56">
            <a:extLst>
              <a:ext uri="{FF2B5EF4-FFF2-40B4-BE49-F238E27FC236}">
                <a16:creationId xmlns:a16="http://schemas.microsoft.com/office/drawing/2014/main" id="{FB3361B4-9FCF-034B-8C55-3E3C661D3836}"/>
              </a:ext>
            </a:extLst>
          </p:cNvPr>
          <p:cNvCxnSpPr>
            <a:cxnSpLocks/>
            <a:endCxn id="32" idx="1"/>
          </p:cNvCxnSpPr>
          <p:nvPr/>
        </p:nvCxnSpPr>
        <p:spPr bwMode="auto">
          <a:xfrm>
            <a:off x="6396098" y="4321567"/>
            <a:ext cx="838980" cy="8411"/>
          </a:xfrm>
          <a:prstGeom prst="straightConnector1">
            <a:avLst/>
          </a:prstGeom>
          <a:solidFill>
            <a:schemeClr val="accent1"/>
          </a:solidFill>
          <a:ln w="38100" cap="flat" cmpd="sng" algn="ctr">
            <a:solidFill>
              <a:schemeClr val="bg1">
                <a:lumMod val="50000"/>
              </a:schemeClr>
            </a:solidFill>
            <a:prstDash val="dash"/>
            <a:round/>
            <a:headEnd type="none" w="med" len="med"/>
            <a:tailEnd type="triangle" w="med" len="med"/>
          </a:ln>
          <a:effectLst/>
        </p:spPr>
      </p:cxnSp>
      <p:cxnSp>
        <p:nvCxnSpPr>
          <p:cNvPr id="59" name="Straight Arrow Connector 58">
            <a:extLst>
              <a:ext uri="{FF2B5EF4-FFF2-40B4-BE49-F238E27FC236}">
                <a16:creationId xmlns:a16="http://schemas.microsoft.com/office/drawing/2014/main" id="{C514369A-A1E4-514F-9401-1F628D3C383B}"/>
              </a:ext>
            </a:extLst>
          </p:cNvPr>
          <p:cNvCxnSpPr>
            <a:cxnSpLocks/>
          </p:cNvCxnSpPr>
          <p:nvPr/>
        </p:nvCxnSpPr>
        <p:spPr bwMode="auto">
          <a:xfrm>
            <a:off x="9165641" y="4345593"/>
            <a:ext cx="838980" cy="8411"/>
          </a:xfrm>
          <a:prstGeom prst="straightConnector1">
            <a:avLst/>
          </a:prstGeom>
          <a:solidFill>
            <a:schemeClr val="accent1"/>
          </a:solidFill>
          <a:ln w="38100" cap="flat" cmpd="sng" algn="ctr">
            <a:solidFill>
              <a:schemeClr val="bg1">
                <a:lumMod val="50000"/>
              </a:schemeClr>
            </a:solidFill>
            <a:prstDash val="dash"/>
            <a:round/>
            <a:headEnd type="triangle" w="med" len="med"/>
            <a:tailEnd type="none" w="med" len="med"/>
          </a:ln>
          <a:effectLst/>
        </p:spPr>
      </p:cxnSp>
      <p:cxnSp>
        <p:nvCxnSpPr>
          <p:cNvPr id="60" name="Straight Arrow Connector 59">
            <a:extLst>
              <a:ext uri="{FF2B5EF4-FFF2-40B4-BE49-F238E27FC236}">
                <a16:creationId xmlns:a16="http://schemas.microsoft.com/office/drawing/2014/main" id="{F4EB19CA-8E41-6E46-96DD-14C5F1C64FA9}"/>
              </a:ext>
            </a:extLst>
          </p:cNvPr>
          <p:cNvCxnSpPr>
            <a:cxnSpLocks/>
          </p:cNvCxnSpPr>
          <p:nvPr/>
        </p:nvCxnSpPr>
        <p:spPr bwMode="auto">
          <a:xfrm>
            <a:off x="6082748" y="3852104"/>
            <a:ext cx="4260040" cy="40436"/>
          </a:xfrm>
          <a:prstGeom prst="straightConnector1">
            <a:avLst/>
          </a:prstGeom>
          <a:solidFill>
            <a:schemeClr val="accent1"/>
          </a:solidFill>
          <a:ln w="38100" cap="flat" cmpd="sng" algn="ctr">
            <a:solidFill>
              <a:schemeClr val="bg1">
                <a:lumMod val="50000"/>
              </a:schemeClr>
            </a:solidFill>
            <a:prstDash val="dash"/>
            <a:round/>
            <a:headEnd type="none" w="med" len="med"/>
            <a:tailEnd type="triangle" w="med" len="med"/>
          </a:ln>
          <a:effectLst/>
        </p:spPr>
      </p:cxnSp>
      <p:sp>
        <p:nvSpPr>
          <p:cNvPr id="29" name="Freeform 19">
            <a:extLst>
              <a:ext uri="{FF2B5EF4-FFF2-40B4-BE49-F238E27FC236}">
                <a16:creationId xmlns:a16="http://schemas.microsoft.com/office/drawing/2014/main" id="{3398EDAD-FAEA-8849-93DA-E9B3D91610B2}"/>
              </a:ext>
            </a:extLst>
          </p:cNvPr>
          <p:cNvSpPr>
            <a:spLocks/>
          </p:cNvSpPr>
          <p:nvPr/>
        </p:nvSpPr>
        <p:spPr bwMode="auto">
          <a:xfrm flipV="1">
            <a:off x="5825764" y="5675619"/>
            <a:ext cx="4837620" cy="476251"/>
          </a:xfrm>
          <a:custGeom>
            <a:avLst/>
            <a:gdLst>
              <a:gd name="T0" fmla="*/ 0 w 1315"/>
              <a:gd name="T1" fmla="*/ 2147483647 h 317"/>
              <a:gd name="T2" fmla="*/ 2147483647 w 1315"/>
              <a:gd name="T3" fmla="*/ 0 h 317"/>
              <a:gd name="T4" fmla="*/ 2147483647 w 1315"/>
              <a:gd name="T5" fmla="*/ 2147483647 h 317"/>
              <a:gd name="T6" fmla="*/ 0 60000 65536"/>
              <a:gd name="T7" fmla="*/ 0 60000 65536"/>
              <a:gd name="T8" fmla="*/ 0 60000 65536"/>
              <a:gd name="T9" fmla="*/ 0 w 1315"/>
              <a:gd name="T10" fmla="*/ 0 h 317"/>
              <a:gd name="T11" fmla="*/ 1315 w 1315"/>
              <a:gd name="T12" fmla="*/ 317 h 317"/>
            </a:gdLst>
            <a:ahLst/>
            <a:cxnLst>
              <a:cxn ang="T6">
                <a:pos x="T0" y="T1"/>
              </a:cxn>
              <a:cxn ang="T7">
                <a:pos x="T2" y="T3"/>
              </a:cxn>
              <a:cxn ang="T8">
                <a:pos x="T4" y="T5"/>
              </a:cxn>
            </a:cxnLst>
            <a:rect l="T9" t="T10" r="T11" b="T12"/>
            <a:pathLst>
              <a:path w="1315" h="317">
                <a:moveTo>
                  <a:pt x="0" y="317"/>
                </a:moveTo>
                <a:cubicBezTo>
                  <a:pt x="208" y="158"/>
                  <a:pt x="416" y="0"/>
                  <a:pt x="635" y="0"/>
                </a:cubicBezTo>
                <a:cubicBezTo>
                  <a:pt x="854" y="0"/>
                  <a:pt x="1084" y="158"/>
                  <a:pt x="1315" y="317"/>
                </a:cubicBezTo>
              </a:path>
            </a:pathLst>
          </a:custGeom>
          <a:noFill/>
          <a:ln w="38100">
            <a:solidFill>
              <a:srgbClr val="0070C0"/>
            </a:solidFill>
            <a:round/>
            <a:headEnd/>
            <a:tailEnd type="stealth" w="lg" len="lg"/>
          </a:ln>
        </p:spPr>
        <p:txBody>
          <a:bodyPr rot="10800000"/>
          <a:lstStyle/>
          <a:p>
            <a:endParaRPr lang="en-US" sz="2000" dirty="0">
              <a:latin typeface="Avenir Book" panose="02000503020000020003" pitchFamily="2" charset="0"/>
            </a:endParaRPr>
          </a:p>
        </p:txBody>
      </p:sp>
      <p:sp>
        <p:nvSpPr>
          <p:cNvPr id="47" name="AutoShape 48">
            <a:extLst>
              <a:ext uri="{FF2B5EF4-FFF2-40B4-BE49-F238E27FC236}">
                <a16:creationId xmlns:a16="http://schemas.microsoft.com/office/drawing/2014/main" id="{6192B792-5879-BF4C-AEC8-053186AB9000}"/>
              </a:ext>
            </a:extLst>
          </p:cNvPr>
          <p:cNvSpPr>
            <a:spLocks noChangeArrowheads="1"/>
          </p:cNvSpPr>
          <p:nvPr/>
        </p:nvSpPr>
        <p:spPr bwMode="auto">
          <a:xfrm>
            <a:off x="7488868" y="5672950"/>
            <a:ext cx="1447800" cy="514351"/>
          </a:xfrm>
          <a:prstGeom prst="flowChartAlternateProcess">
            <a:avLst/>
          </a:prstGeom>
          <a:noFill/>
          <a:ln w="25400">
            <a:noFill/>
            <a:miter lim="800000"/>
            <a:headEnd/>
            <a:tailEnd/>
          </a:ln>
        </p:spPr>
        <p:txBody>
          <a:bodyPr wrap="none" anchor="ctr"/>
          <a:lstStyle/>
          <a:p>
            <a:pPr algn="ctr" eaLnBrk="0" hangingPunct="0"/>
            <a:r>
              <a:rPr lang="en-IE" dirty="0">
                <a:solidFill>
                  <a:srgbClr val="0070C0"/>
                </a:solidFill>
                <a:latin typeface="Avenir Book" panose="02000503020000020003" pitchFamily="2" charset="0"/>
              </a:rPr>
              <a:t>Inbound roamers</a:t>
            </a:r>
            <a:endParaRPr lang="en-GB" dirty="0">
              <a:solidFill>
                <a:srgbClr val="0070C0"/>
              </a:solidFill>
              <a:latin typeface="Avenir Book" panose="02000503020000020003" pitchFamily="2" charset="0"/>
            </a:endParaRPr>
          </a:p>
        </p:txBody>
      </p:sp>
      <p:sp>
        <p:nvSpPr>
          <p:cNvPr id="48" name="Freeform 19">
            <a:extLst>
              <a:ext uri="{FF2B5EF4-FFF2-40B4-BE49-F238E27FC236}">
                <a16:creationId xmlns:a16="http://schemas.microsoft.com/office/drawing/2014/main" id="{C4ECD1D5-7CAB-A74E-B50C-F16A3113701B}"/>
              </a:ext>
            </a:extLst>
          </p:cNvPr>
          <p:cNvSpPr>
            <a:spLocks/>
          </p:cNvSpPr>
          <p:nvPr/>
        </p:nvSpPr>
        <p:spPr bwMode="auto">
          <a:xfrm flipV="1">
            <a:off x="5815099" y="6151871"/>
            <a:ext cx="4837620" cy="514350"/>
          </a:xfrm>
          <a:custGeom>
            <a:avLst/>
            <a:gdLst>
              <a:gd name="T0" fmla="*/ 0 w 1315"/>
              <a:gd name="T1" fmla="*/ 2147483647 h 317"/>
              <a:gd name="T2" fmla="*/ 2147483647 w 1315"/>
              <a:gd name="T3" fmla="*/ 0 h 317"/>
              <a:gd name="T4" fmla="*/ 2147483647 w 1315"/>
              <a:gd name="T5" fmla="*/ 2147483647 h 317"/>
              <a:gd name="T6" fmla="*/ 0 60000 65536"/>
              <a:gd name="T7" fmla="*/ 0 60000 65536"/>
              <a:gd name="T8" fmla="*/ 0 60000 65536"/>
              <a:gd name="T9" fmla="*/ 0 w 1315"/>
              <a:gd name="T10" fmla="*/ 0 h 317"/>
              <a:gd name="T11" fmla="*/ 1315 w 1315"/>
              <a:gd name="T12" fmla="*/ 317 h 317"/>
            </a:gdLst>
            <a:ahLst/>
            <a:cxnLst>
              <a:cxn ang="T6">
                <a:pos x="T0" y="T1"/>
              </a:cxn>
              <a:cxn ang="T7">
                <a:pos x="T2" y="T3"/>
              </a:cxn>
              <a:cxn ang="T8">
                <a:pos x="T4" y="T5"/>
              </a:cxn>
            </a:cxnLst>
            <a:rect l="T9" t="T10" r="T11" b="T12"/>
            <a:pathLst>
              <a:path w="1315" h="317">
                <a:moveTo>
                  <a:pt x="0" y="317"/>
                </a:moveTo>
                <a:cubicBezTo>
                  <a:pt x="208" y="158"/>
                  <a:pt x="416" y="0"/>
                  <a:pt x="635" y="0"/>
                </a:cubicBezTo>
                <a:cubicBezTo>
                  <a:pt x="854" y="0"/>
                  <a:pt x="1084" y="158"/>
                  <a:pt x="1315" y="317"/>
                </a:cubicBezTo>
              </a:path>
            </a:pathLst>
          </a:custGeom>
          <a:noFill/>
          <a:ln w="38100">
            <a:solidFill>
              <a:srgbClr val="0070C0"/>
            </a:solidFill>
            <a:round/>
            <a:headEnd type="triangle"/>
            <a:tailEnd type="none" w="lg" len="lg"/>
          </a:ln>
        </p:spPr>
        <p:txBody>
          <a:bodyPr rot="10800000"/>
          <a:lstStyle/>
          <a:p>
            <a:endParaRPr lang="en-US" sz="2000" dirty="0">
              <a:latin typeface="Avenir Book" panose="02000503020000020003" pitchFamily="2" charset="0"/>
            </a:endParaRPr>
          </a:p>
        </p:txBody>
      </p:sp>
      <p:sp>
        <p:nvSpPr>
          <p:cNvPr id="49" name="AutoShape 48">
            <a:extLst>
              <a:ext uri="{FF2B5EF4-FFF2-40B4-BE49-F238E27FC236}">
                <a16:creationId xmlns:a16="http://schemas.microsoft.com/office/drawing/2014/main" id="{1AF32101-E25C-4C46-BE4C-2481AAE63288}"/>
              </a:ext>
            </a:extLst>
          </p:cNvPr>
          <p:cNvSpPr>
            <a:spLocks noChangeArrowheads="1"/>
          </p:cNvSpPr>
          <p:nvPr/>
        </p:nvSpPr>
        <p:spPr bwMode="auto">
          <a:xfrm>
            <a:off x="7425461" y="6181894"/>
            <a:ext cx="1447800" cy="514351"/>
          </a:xfrm>
          <a:prstGeom prst="flowChartAlternateProcess">
            <a:avLst/>
          </a:prstGeom>
          <a:noFill/>
          <a:ln w="25400">
            <a:noFill/>
            <a:miter lim="800000"/>
            <a:headEnd/>
            <a:tailEnd/>
          </a:ln>
        </p:spPr>
        <p:txBody>
          <a:bodyPr wrap="none" anchor="ctr"/>
          <a:lstStyle/>
          <a:p>
            <a:pPr algn="ctr" eaLnBrk="0" hangingPunct="0"/>
            <a:r>
              <a:rPr lang="en-IE" dirty="0">
                <a:solidFill>
                  <a:srgbClr val="0070C0"/>
                </a:solidFill>
                <a:latin typeface="Avenir Book" panose="02000503020000020003" pitchFamily="2" charset="0"/>
              </a:rPr>
              <a:t>Outbound roamers</a:t>
            </a:r>
            <a:endParaRPr lang="en-GB" dirty="0">
              <a:solidFill>
                <a:srgbClr val="0070C0"/>
              </a:solidFill>
              <a:latin typeface="Avenir Book" panose="02000503020000020003" pitchFamily="2" charset="0"/>
            </a:endParaRPr>
          </a:p>
        </p:txBody>
      </p:sp>
    </p:spTree>
    <p:extLst>
      <p:ext uri="{BB962C8B-B14F-4D97-AF65-F5344CB8AC3E}">
        <p14:creationId xmlns:p14="http://schemas.microsoft.com/office/powerpoint/2010/main" val="13938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7" grpId="0"/>
      <p:bldP spid="48" grpId="0" animBg="1"/>
      <p:bldP spid="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EDF91A-10C4-F04E-9C07-A40802125584}"/>
              </a:ext>
            </a:extLst>
          </p:cNvPr>
          <p:cNvSpPr>
            <a:spLocks noGrp="1"/>
          </p:cNvSpPr>
          <p:nvPr>
            <p:ph idx="1"/>
          </p:nvPr>
        </p:nvSpPr>
        <p:spPr/>
        <p:txBody>
          <a:bodyPr/>
          <a:lstStyle/>
          <a:p>
            <a:r>
              <a:rPr lang="en-US" dirty="0"/>
              <a:t>Cellular networks support user mobility across operators with national or international roaming</a:t>
            </a:r>
          </a:p>
          <a:p>
            <a:r>
              <a:rPr lang="en-US" dirty="0"/>
              <a:t>Growth on international roaming driven by </a:t>
            </a:r>
          </a:p>
          <a:p>
            <a:pPr lvl="1"/>
            <a:r>
              <a:rPr lang="en-US" dirty="0"/>
              <a:t>New regulation (e.g., </a:t>
            </a:r>
            <a:r>
              <a:rPr lang="en-US" i="1" dirty="0"/>
              <a:t>Roam like at Home</a:t>
            </a:r>
            <a:r>
              <a:rPr lang="en-US" b="1" dirty="0"/>
              <a:t> </a:t>
            </a:r>
            <a:r>
              <a:rPr lang="en-US" dirty="0"/>
              <a:t>in the EU)</a:t>
            </a:r>
          </a:p>
          <a:p>
            <a:pPr lvl="1"/>
            <a:r>
              <a:rPr lang="en-US" dirty="0"/>
              <a:t>Increased mobility of users and new technologies (e.g., VoLTE) </a:t>
            </a:r>
          </a:p>
          <a:p>
            <a:pPr lvl="1"/>
            <a:r>
              <a:rPr lang="en-US" dirty="0"/>
              <a:t>Other industry trends (e.g., Internet of Things)</a:t>
            </a:r>
          </a:p>
          <a:p>
            <a:endParaRPr lang="en-US" dirty="0"/>
          </a:p>
        </p:txBody>
      </p:sp>
      <p:sp>
        <p:nvSpPr>
          <p:cNvPr id="3" name="Title 2">
            <a:extLst>
              <a:ext uri="{FF2B5EF4-FFF2-40B4-BE49-F238E27FC236}">
                <a16:creationId xmlns:a16="http://schemas.microsoft.com/office/drawing/2014/main" id="{27A0CB64-D8FD-1940-BFAF-7D61F795CC2C}"/>
              </a:ext>
            </a:extLst>
          </p:cNvPr>
          <p:cNvSpPr>
            <a:spLocks noGrp="1"/>
          </p:cNvSpPr>
          <p:nvPr>
            <p:ph type="title"/>
          </p:nvPr>
        </p:nvSpPr>
        <p:spPr/>
        <p:txBody>
          <a:bodyPr/>
          <a:lstStyle/>
          <a:p>
            <a:r>
              <a:rPr lang="en-US" dirty="0"/>
              <a:t>More mobile users, more roaming</a:t>
            </a:r>
          </a:p>
        </p:txBody>
      </p:sp>
      <p:pic>
        <p:nvPicPr>
          <p:cNvPr id="4" name="Picture 3">
            <a:extLst>
              <a:ext uri="{FF2B5EF4-FFF2-40B4-BE49-F238E27FC236}">
                <a16:creationId xmlns:a16="http://schemas.microsoft.com/office/drawing/2014/main" id="{035AAE2C-A056-514B-BD80-E41F839C7B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6912" y="3805101"/>
            <a:ext cx="4234426" cy="2809290"/>
          </a:xfrm>
          <a:prstGeom prst="rect">
            <a:avLst/>
          </a:prstGeom>
        </p:spPr>
      </p:pic>
    </p:spTree>
    <p:extLst>
      <p:ext uri="{BB962C8B-B14F-4D97-AF65-F5344CB8AC3E}">
        <p14:creationId xmlns:p14="http://schemas.microsoft.com/office/powerpoint/2010/main" val="3785667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47C93D-0187-BA46-8510-DDA9B4652254}"/>
              </a:ext>
            </a:extLst>
          </p:cNvPr>
          <p:cNvSpPr>
            <a:spLocks noGrp="1"/>
          </p:cNvSpPr>
          <p:nvPr>
            <p:ph idx="1"/>
          </p:nvPr>
        </p:nvSpPr>
        <p:spPr/>
        <p:txBody>
          <a:bodyPr/>
          <a:lstStyle/>
          <a:p>
            <a:r>
              <a:rPr lang="en-IE" dirty="0"/>
              <a:t>Operators contract with IPX providers</a:t>
            </a:r>
          </a:p>
          <a:p>
            <a:pPr lvl="1"/>
            <a:r>
              <a:rPr lang="en-IE" dirty="0"/>
              <a:t>IPX provider provides the roaming hub function</a:t>
            </a:r>
          </a:p>
          <a:p>
            <a:r>
              <a:rPr lang="en-IE" dirty="0"/>
              <a:t>Operators/roaming partners don’t need bilateral contracts</a:t>
            </a:r>
          </a:p>
          <a:p>
            <a:pPr lvl="1"/>
            <a:r>
              <a:rPr lang="en-IE" dirty="0"/>
              <a:t>Instead pay a service charge to the roaming hub</a:t>
            </a:r>
          </a:p>
          <a:p>
            <a:r>
              <a:rPr lang="en-IE" dirty="0"/>
              <a:t>Inter-operator tariff (IOT) between the Home MNO(HMNO) and Visited MNO (VMNO)</a:t>
            </a:r>
          </a:p>
        </p:txBody>
      </p:sp>
      <p:sp>
        <p:nvSpPr>
          <p:cNvPr id="3" name="Title 2">
            <a:extLst>
              <a:ext uri="{FF2B5EF4-FFF2-40B4-BE49-F238E27FC236}">
                <a16:creationId xmlns:a16="http://schemas.microsoft.com/office/drawing/2014/main" id="{C9C782D7-3910-A34E-86FC-7596D83AF39D}"/>
              </a:ext>
            </a:extLst>
          </p:cNvPr>
          <p:cNvSpPr>
            <a:spLocks noGrp="1"/>
          </p:cNvSpPr>
          <p:nvPr>
            <p:ph type="title"/>
          </p:nvPr>
        </p:nvSpPr>
        <p:spPr/>
        <p:txBody>
          <a:bodyPr/>
          <a:lstStyle/>
          <a:p>
            <a:r>
              <a:rPr lang="en-US" dirty="0"/>
              <a:t>International Roaming </a:t>
            </a:r>
          </a:p>
        </p:txBody>
      </p:sp>
      <p:sp>
        <p:nvSpPr>
          <p:cNvPr id="29" name="Freeform 19">
            <a:extLst>
              <a:ext uri="{FF2B5EF4-FFF2-40B4-BE49-F238E27FC236}">
                <a16:creationId xmlns:a16="http://schemas.microsoft.com/office/drawing/2014/main" id="{3398EDAD-FAEA-8849-93DA-E9B3D91610B2}"/>
              </a:ext>
            </a:extLst>
          </p:cNvPr>
          <p:cNvSpPr>
            <a:spLocks/>
          </p:cNvSpPr>
          <p:nvPr/>
        </p:nvSpPr>
        <p:spPr bwMode="auto">
          <a:xfrm flipV="1">
            <a:off x="1721223" y="5819055"/>
            <a:ext cx="8677835" cy="476251"/>
          </a:xfrm>
          <a:custGeom>
            <a:avLst/>
            <a:gdLst>
              <a:gd name="T0" fmla="*/ 0 w 1315"/>
              <a:gd name="T1" fmla="*/ 2147483647 h 317"/>
              <a:gd name="T2" fmla="*/ 2147483647 w 1315"/>
              <a:gd name="T3" fmla="*/ 0 h 317"/>
              <a:gd name="T4" fmla="*/ 2147483647 w 1315"/>
              <a:gd name="T5" fmla="*/ 2147483647 h 317"/>
              <a:gd name="T6" fmla="*/ 0 60000 65536"/>
              <a:gd name="T7" fmla="*/ 0 60000 65536"/>
              <a:gd name="T8" fmla="*/ 0 60000 65536"/>
              <a:gd name="T9" fmla="*/ 0 w 1315"/>
              <a:gd name="T10" fmla="*/ 0 h 317"/>
              <a:gd name="T11" fmla="*/ 1315 w 1315"/>
              <a:gd name="T12" fmla="*/ 317 h 317"/>
            </a:gdLst>
            <a:ahLst/>
            <a:cxnLst>
              <a:cxn ang="T6">
                <a:pos x="T0" y="T1"/>
              </a:cxn>
              <a:cxn ang="T7">
                <a:pos x="T2" y="T3"/>
              </a:cxn>
              <a:cxn ang="T8">
                <a:pos x="T4" y="T5"/>
              </a:cxn>
            </a:cxnLst>
            <a:rect l="T9" t="T10" r="T11" b="T12"/>
            <a:pathLst>
              <a:path w="1315" h="317">
                <a:moveTo>
                  <a:pt x="0" y="317"/>
                </a:moveTo>
                <a:cubicBezTo>
                  <a:pt x="208" y="158"/>
                  <a:pt x="416" y="0"/>
                  <a:pt x="635" y="0"/>
                </a:cubicBezTo>
                <a:cubicBezTo>
                  <a:pt x="854" y="0"/>
                  <a:pt x="1084" y="158"/>
                  <a:pt x="1315" y="317"/>
                </a:cubicBezTo>
              </a:path>
            </a:pathLst>
          </a:custGeom>
          <a:noFill/>
          <a:ln w="38100">
            <a:solidFill>
              <a:srgbClr val="0070C0"/>
            </a:solidFill>
            <a:round/>
            <a:headEnd/>
            <a:tailEnd type="stealth" w="lg" len="lg"/>
          </a:ln>
        </p:spPr>
        <p:txBody>
          <a:bodyPr rot="10800000"/>
          <a:lstStyle/>
          <a:p>
            <a:endParaRPr lang="en-US" sz="2000" dirty="0">
              <a:latin typeface="Avenir Book" panose="02000503020000020003" pitchFamily="2" charset="0"/>
            </a:endParaRPr>
          </a:p>
        </p:txBody>
      </p:sp>
      <p:sp>
        <p:nvSpPr>
          <p:cNvPr id="47" name="AutoShape 48">
            <a:extLst>
              <a:ext uri="{FF2B5EF4-FFF2-40B4-BE49-F238E27FC236}">
                <a16:creationId xmlns:a16="http://schemas.microsoft.com/office/drawing/2014/main" id="{6192B792-5879-BF4C-AEC8-053186AB9000}"/>
              </a:ext>
            </a:extLst>
          </p:cNvPr>
          <p:cNvSpPr>
            <a:spLocks noChangeArrowheads="1"/>
          </p:cNvSpPr>
          <p:nvPr/>
        </p:nvSpPr>
        <p:spPr bwMode="auto">
          <a:xfrm>
            <a:off x="5319414" y="5816388"/>
            <a:ext cx="1447800" cy="514351"/>
          </a:xfrm>
          <a:prstGeom prst="flowChartAlternateProcess">
            <a:avLst/>
          </a:prstGeom>
          <a:noFill/>
          <a:ln w="25400">
            <a:noFill/>
            <a:miter lim="800000"/>
            <a:headEnd/>
            <a:tailEnd/>
          </a:ln>
        </p:spPr>
        <p:txBody>
          <a:bodyPr wrap="none" anchor="ctr"/>
          <a:lstStyle/>
          <a:p>
            <a:pPr algn="ctr" eaLnBrk="0" hangingPunct="0"/>
            <a:r>
              <a:rPr lang="en-IE" dirty="0">
                <a:solidFill>
                  <a:srgbClr val="0070C0"/>
                </a:solidFill>
                <a:latin typeface="Avenir Book" panose="02000503020000020003" pitchFamily="2" charset="0"/>
              </a:rPr>
              <a:t>Inbound roamers</a:t>
            </a:r>
            <a:endParaRPr lang="en-GB" dirty="0">
              <a:solidFill>
                <a:srgbClr val="0070C0"/>
              </a:solidFill>
              <a:latin typeface="Avenir Book" panose="02000503020000020003" pitchFamily="2" charset="0"/>
            </a:endParaRPr>
          </a:p>
        </p:txBody>
      </p:sp>
      <p:sp>
        <p:nvSpPr>
          <p:cNvPr id="48" name="Freeform 19">
            <a:extLst>
              <a:ext uri="{FF2B5EF4-FFF2-40B4-BE49-F238E27FC236}">
                <a16:creationId xmlns:a16="http://schemas.microsoft.com/office/drawing/2014/main" id="{C4ECD1D5-7CAB-A74E-B50C-F16A3113701B}"/>
              </a:ext>
            </a:extLst>
          </p:cNvPr>
          <p:cNvSpPr>
            <a:spLocks/>
          </p:cNvSpPr>
          <p:nvPr/>
        </p:nvSpPr>
        <p:spPr bwMode="auto">
          <a:xfrm flipV="1">
            <a:off x="1721224" y="6295309"/>
            <a:ext cx="8677834" cy="514350"/>
          </a:xfrm>
          <a:custGeom>
            <a:avLst/>
            <a:gdLst>
              <a:gd name="T0" fmla="*/ 0 w 1315"/>
              <a:gd name="T1" fmla="*/ 2147483647 h 317"/>
              <a:gd name="T2" fmla="*/ 2147483647 w 1315"/>
              <a:gd name="T3" fmla="*/ 0 h 317"/>
              <a:gd name="T4" fmla="*/ 2147483647 w 1315"/>
              <a:gd name="T5" fmla="*/ 2147483647 h 317"/>
              <a:gd name="T6" fmla="*/ 0 60000 65536"/>
              <a:gd name="T7" fmla="*/ 0 60000 65536"/>
              <a:gd name="T8" fmla="*/ 0 60000 65536"/>
              <a:gd name="T9" fmla="*/ 0 w 1315"/>
              <a:gd name="T10" fmla="*/ 0 h 317"/>
              <a:gd name="T11" fmla="*/ 1315 w 1315"/>
              <a:gd name="T12" fmla="*/ 317 h 317"/>
            </a:gdLst>
            <a:ahLst/>
            <a:cxnLst>
              <a:cxn ang="T6">
                <a:pos x="T0" y="T1"/>
              </a:cxn>
              <a:cxn ang="T7">
                <a:pos x="T2" y="T3"/>
              </a:cxn>
              <a:cxn ang="T8">
                <a:pos x="T4" y="T5"/>
              </a:cxn>
            </a:cxnLst>
            <a:rect l="T9" t="T10" r="T11" b="T12"/>
            <a:pathLst>
              <a:path w="1315" h="317">
                <a:moveTo>
                  <a:pt x="0" y="317"/>
                </a:moveTo>
                <a:cubicBezTo>
                  <a:pt x="208" y="158"/>
                  <a:pt x="416" y="0"/>
                  <a:pt x="635" y="0"/>
                </a:cubicBezTo>
                <a:cubicBezTo>
                  <a:pt x="854" y="0"/>
                  <a:pt x="1084" y="158"/>
                  <a:pt x="1315" y="317"/>
                </a:cubicBezTo>
              </a:path>
            </a:pathLst>
          </a:custGeom>
          <a:noFill/>
          <a:ln w="38100">
            <a:solidFill>
              <a:srgbClr val="0070C0"/>
            </a:solidFill>
            <a:round/>
            <a:headEnd type="triangle"/>
            <a:tailEnd type="none" w="lg" len="lg"/>
          </a:ln>
        </p:spPr>
        <p:txBody>
          <a:bodyPr rot="10800000"/>
          <a:lstStyle/>
          <a:p>
            <a:endParaRPr lang="en-US" sz="2000" dirty="0">
              <a:latin typeface="Avenir Book" panose="02000503020000020003" pitchFamily="2" charset="0"/>
            </a:endParaRPr>
          </a:p>
        </p:txBody>
      </p:sp>
      <p:sp>
        <p:nvSpPr>
          <p:cNvPr id="49" name="AutoShape 48">
            <a:extLst>
              <a:ext uri="{FF2B5EF4-FFF2-40B4-BE49-F238E27FC236}">
                <a16:creationId xmlns:a16="http://schemas.microsoft.com/office/drawing/2014/main" id="{1AF32101-E25C-4C46-BE4C-2481AAE63288}"/>
              </a:ext>
            </a:extLst>
          </p:cNvPr>
          <p:cNvSpPr>
            <a:spLocks noChangeArrowheads="1"/>
          </p:cNvSpPr>
          <p:nvPr/>
        </p:nvSpPr>
        <p:spPr bwMode="auto">
          <a:xfrm>
            <a:off x="5256007" y="6325332"/>
            <a:ext cx="1447800" cy="514351"/>
          </a:xfrm>
          <a:prstGeom prst="flowChartAlternateProcess">
            <a:avLst/>
          </a:prstGeom>
          <a:noFill/>
          <a:ln w="25400">
            <a:noFill/>
            <a:miter lim="800000"/>
            <a:headEnd/>
            <a:tailEnd/>
          </a:ln>
        </p:spPr>
        <p:txBody>
          <a:bodyPr wrap="none" anchor="ctr"/>
          <a:lstStyle/>
          <a:p>
            <a:pPr algn="ctr" eaLnBrk="0" hangingPunct="0"/>
            <a:r>
              <a:rPr lang="en-IE" dirty="0">
                <a:solidFill>
                  <a:srgbClr val="0070C0"/>
                </a:solidFill>
                <a:latin typeface="Avenir Book" panose="02000503020000020003" pitchFamily="2" charset="0"/>
              </a:rPr>
              <a:t>Outbound roamers</a:t>
            </a:r>
            <a:endParaRPr lang="en-GB" dirty="0">
              <a:solidFill>
                <a:srgbClr val="0070C0"/>
              </a:solidFill>
              <a:latin typeface="Avenir Book" panose="02000503020000020003" pitchFamily="2" charset="0"/>
            </a:endParaRPr>
          </a:p>
        </p:txBody>
      </p:sp>
      <p:grpSp>
        <p:nvGrpSpPr>
          <p:cNvPr id="80" name="Group 79">
            <a:extLst>
              <a:ext uri="{FF2B5EF4-FFF2-40B4-BE49-F238E27FC236}">
                <a16:creationId xmlns:a16="http://schemas.microsoft.com/office/drawing/2014/main" id="{E7DB6A48-90F0-F849-BD18-4E05601C0FBF}"/>
              </a:ext>
            </a:extLst>
          </p:cNvPr>
          <p:cNvGrpSpPr>
            <a:grpSpLocks/>
          </p:cNvGrpSpPr>
          <p:nvPr/>
        </p:nvGrpSpPr>
        <p:grpSpPr bwMode="auto">
          <a:xfrm>
            <a:off x="9830628" y="4621501"/>
            <a:ext cx="1151467" cy="1056217"/>
            <a:chOff x="4939" y="890"/>
            <a:chExt cx="408" cy="374"/>
          </a:xfrm>
        </p:grpSpPr>
        <p:sp>
          <p:nvSpPr>
            <p:cNvPr id="81" name="AutoShape 8">
              <a:extLst>
                <a:ext uri="{FF2B5EF4-FFF2-40B4-BE49-F238E27FC236}">
                  <a16:creationId xmlns:a16="http://schemas.microsoft.com/office/drawing/2014/main" id="{52AF39B7-A1F1-844A-A2C3-514928136504}"/>
                </a:ext>
              </a:extLst>
            </p:cNvPr>
            <p:cNvSpPr>
              <a:spLocks noChangeArrowheads="1"/>
            </p:cNvSpPr>
            <p:nvPr/>
          </p:nvSpPr>
          <p:spPr bwMode="auto">
            <a:xfrm>
              <a:off x="4955" y="890"/>
              <a:ext cx="374" cy="374"/>
            </a:xfrm>
            <a:prstGeom prst="roundRect">
              <a:avLst>
                <a:gd name="adj" fmla="val 16667"/>
              </a:avLst>
            </a:prstGeom>
            <a:solidFill>
              <a:schemeClr val="bg1"/>
            </a:solidFill>
            <a:ln w="25400" algn="ctr">
              <a:solidFill>
                <a:srgbClr val="4D4D4D"/>
              </a:solidFill>
              <a:round/>
              <a:headEnd/>
              <a:tailEnd/>
            </a:ln>
            <a:effectLst/>
          </p:spPr>
          <p:txBody>
            <a:bodyPr wrap="none" anchor="ctr"/>
            <a:lstStyle/>
            <a:p>
              <a:pPr>
                <a:defRPr/>
              </a:pPr>
              <a:endParaRPr lang="en-US" sz="2000" dirty="0">
                <a:latin typeface="Avenir Book" panose="02000503020000020003" pitchFamily="2" charset="0"/>
                <a:cs typeface="Arial" charset="0"/>
              </a:endParaRPr>
            </a:p>
          </p:txBody>
        </p:sp>
        <p:sp>
          <p:nvSpPr>
            <p:cNvPr id="82" name="Rectangle 15">
              <a:extLst>
                <a:ext uri="{FF2B5EF4-FFF2-40B4-BE49-F238E27FC236}">
                  <a16:creationId xmlns:a16="http://schemas.microsoft.com/office/drawing/2014/main" id="{19422961-FE02-6E4A-B4C2-2B484DC86478}"/>
                </a:ext>
              </a:extLst>
            </p:cNvPr>
            <p:cNvSpPr>
              <a:spLocks noChangeArrowheads="1"/>
            </p:cNvSpPr>
            <p:nvPr/>
          </p:nvSpPr>
          <p:spPr bwMode="auto">
            <a:xfrm>
              <a:off x="4939" y="926"/>
              <a:ext cx="408" cy="134"/>
            </a:xfrm>
            <a:prstGeom prst="rect">
              <a:avLst/>
            </a:prstGeom>
            <a:noFill/>
            <a:ln w="9525">
              <a:noFill/>
              <a:miter lim="800000"/>
              <a:headEnd/>
              <a:tailEnd/>
            </a:ln>
          </p:spPr>
          <p:txBody>
            <a:bodyPr>
              <a:spAutoFit/>
            </a:bodyPr>
            <a:lstStyle/>
            <a:p>
              <a:pPr algn="ctr"/>
              <a:r>
                <a:rPr lang="en-GB" b="1" dirty="0">
                  <a:latin typeface="Avenir Book" panose="02000503020000020003" pitchFamily="2" charset="0"/>
                </a:rPr>
                <a:t>VMNO</a:t>
              </a:r>
            </a:p>
          </p:txBody>
        </p:sp>
      </p:grpSp>
      <p:cxnSp>
        <p:nvCxnSpPr>
          <p:cNvPr id="86" name="AutoShape 9">
            <a:extLst>
              <a:ext uri="{FF2B5EF4-FFF2-40B4-BE49-F238E27FC236}">
                <a16:creationId xmlns:a16="http://schemas.microsoft.com/office/drawing/2014/main" id="{FB665132-0F49-EE43-92E0-A6C208009067}"/>
              </a:ext>
            </a:extLst>
          </p:cNvPr>
          <p:cNvCxnSpPr>
            <a:cxnSpLocks noChangeShapeType="1"/>
          </p:cNvCxnSpPr>
          <p:nvPr/>
        </p:nvCxnSpPr>
        <p:spPr bwMode="auto">
          <a:xfrm rot="10800000">
            <a:off x="8473844" y="5150668"/>
            <a:ext cx="1384300" cy="0"/>
          </a:xfrm>
          <a:prstGeom prst="straightConnector1">
            <a:avLst/>
          </a:prstGeom>
          <a:noFill/>
          <a:ln w="9525">
            <a:solidFill>
              <a:schemeClr val="bg1"/>
            </a:solidFill>
            <a:round/>
            <a:headEnd type="triangle" w="lg" len="lg"/>
            <a:tailEnd type="triangle" w="lg" len="lg"/>
          </a:ln>
        </p:spPr>
      </p:cxnSp>
      <p:sp>
        <p:nvSpPr>
          <p:cNvPr id="87" name="AutoShape 4">
            <a:extLst>
              <a:ext uri="{FF2B5EF4-FFF2-40B4-BE49-F238E27FC236}">
                <a16:creationId xmlns:a16="http://schemas.microsoft.com/office/drawing/2014/main" id="{7A98B985-B951-5C40-B2C7-EE06D020E281}"/>
              </a:ext>
            </a:extLst>
          </p:cNvPr>
          <p:cNvSpPr>
            <a:spLocks noChangeArrowheads="1"/>
          </p:cNvSpPr>
          <p:nvPr/>
        </p:nvSpPr>
        <p:spPr bwMode="auto">
          <a:xfrm>
            <a:off x="3588578" y="4585518"/>
            <a:ext cx="1818217" cy="1130300"/>
          </a:xfrm>
          <a:prstGeom prst="roundRect">
            <a:avLst>
              <a:gd name="adj" fmla="val 16667"/>
            </a:avLst>
          </a:prstGeom>
          <a:solidFill>
            <a:srgbClr val="4D4D4D"/>
          </a:solidFill>
          <a:ln w="9525" algn="ctr">
            <a:solidFill>
              <a:srgbClr val="333333"/>
            </a:solidFill>
            <a:round/>
            <a:headEnd/>
            <a:tailEnd/>
          </a:ln>
        </p:spPr>
        <p:txBody>
          <a:bodyPr wrap="none" anchor="ctr"/>
          <a:lstStyle/>
          <a:p>
            <a:pPr algn="ctr"/>
            <a:r>
              <a:rPr lang="en-GB" dirty="0">
                <a:solidFill>
                  <a:schemeClr val="bg1"/>
                </a:solidFill>
                <a:latin typeface="Avenir Book" panose="02000503020000020003" pitchFamily="2" charset="0"/>
              </a:rPr>
              <a:t>IPX</a:t>
            </a:r>
            <a:br>
              <a:rPr lang="en-GB" dirty="0">
                <a:solidFill>
                  <a:schemeClr val="bg1"/>
                </a:solidFill>
                <a:latin typeface="Avenir Book" panose="02000503020000020003" pitchFamily="2" charset="0"/>
              </a:rPr>
            </a:br>
            <a:r>
              <a:rPr lang="en-GB" dirty="0">
                <a:solidFill>
                  <a:schemeClr val="bg1"/>
                </a:solidFill>
                <a:latin typeface="Avenir Book" panose="02000503020000020003" pitchFamily="2" charset="0"/>
              </a:rPr>
              <a:t>Provider</a:t>
            </a:r>
          </a:p>
        </p:txBody>
      </p:sp>
      <p:grpSp>
        <p:nvGrpSpPr>
          <p:cNvPr id="88" name="Group 10">
            <a:extLst>
              <a:ext uri="{FF2B5EF4-FFF2-40B4-BE49-F238E27FC236}">
                <a16:creationId xmlns:a16="http://schemas.microsoft.com/office/drawing/2014/main" id="{A2749A5C-F110-9144-8E51-4EAD38BF2481}"/>
              </a:ext>
            </a:extLst>
          </p:cNvPr>
          <p:cNvGrpSpPr>
            <a:grpSpLocks/>
          </p:cNvGrpSpPr>
          <p:nvPr/>
        </p:nvGrpSpPr>
        <p:grpSpPr bwMode="auto">
          <a:xfrm>
            <a:off x="1188278" y="4621501"/>
            <a:ext cx="1151467" cy="1056217"/>
            <a:chOff x="4939" y="890"/>
            <a:chExt cx="408" cy="374"/>
          </a:xfrm>
        </p:grpSpPr>
        <p:sp>
          <p:nvSpPr>
            <p:cNvPr id="89" name="AutoShape 8">
              <a:extLst>
                <a:ext uri="{FF2B5EF4-FFF2-40B4-BE49-F238E27FC236}">
                  <a16:creationId xmlns:a16="http://schemas.microsoft.com/office/drawing/2014/main" id="{757659BC-E6B5-1945-B715-AEEFD7154142}"/>
                </a:ext>
              </a:extLst>
            </p:cNvPr>
            <p:cNvSpPr>
              <a:spLocks noChangeArrowheads="1"/>
            </p:cNvSpPr>
            <p:nvPr/>
          </p:nvSpPr>
          <p:spPr bwMode="auto">
            <a:xfrm>
              <a:off x="4939" y="890"/>
              <a:ext cx="374" cy="374"/>
            </a:xfrm>
            <a:prstGeom prst="roundRect">
              <a:avLst>
                <a:gd name="adj" fmla="val 16667"/>
              </a:avLst>
            </a:prstGeom>
            <a:solidFill>
              <a:schemeClr val="bg1"/>
            </a:solidFill>
            <a:ln w="25400" algn="ctr">
              <a:solidFill>
                <a:srgbClr val="4D4D4D"/>
              </a:solidFill>
              <a:round/>
              <a:headEnd/>
              <a:tailEnd/>
            </a:ln>
            <a:effectLst/>
          </p:spPr>
          <p:txBody>
            <a:bodyPr wrap="none" anchor="ctr"/>
            <a:lstStyle/>
            <a:p>
              <a:pPr>
                <a:defRPr/>
              </a:pPr>
              <a:endParaRPr lang="en-US" sz="2000" dirty="0">
                <a:latin typeface="Avenir Book" panose="02000503020000020003" pitchFamily="2" charset="0"/>
                <a:cs typeface="Arial" charset="0"/>
              </a:endParaRPr>
            </a:p>
          </p:txBody>
        </p:sp>
        <p:sp>
          <p:nvSpPr>
            <p:cNvPr id="90" name="Rectangle 15">
              <a:extLst>
                <a:ext uri="{FF2B5EF4-FFF2-40B4-BE49-F238E27FC236}">
                  <a16:creationId xmlns:a16="http://schemas.microsoft.com/office/drawing/2014/main" id="{448C7DB3-699B-C241-82B9-2347BD62CE19}"/>
                </a:ext>
              </a:extLst>
            </p:cNvPr>
            <p:cNvSpPr>
              <a:spLocks noChangeArrowheads="1"/>
            </p:cNvSpPr>
            <p:nvPr/>
          </p:nvSpPr>
          <p:spPr bwMode="auto">
            <a:xfrm>
              <a:off x="4939" y="926"/>
              <a:ext cx="408" cy="134"/>
            </a:xfrm>
            <a:prstGeom prst="rect">
              <a:avLst/>
            </a:prstGeom>
            <a:noFill/>
            <a:ln w="9525">
              <a:noFill/>
              <a:miter lim="800000"/>
              <a:headEnd/>
              <a:tailEnd/>
            </a:ln>
          </p:spPr>
          <p:txBody>
            <a:bodyPr>
              <a:spAutoFit/>
            </a:bodyPr>
            <a:lstStyle/>
            <a:p>
              <a:pPr algn="ctr"/>
              <a:r>
                <a:rPr lang="en-GB" b="1" dirty="0">
                  <a:latin typeface="Avenir Book" panose="02000503020000020003" pitchFamily="2" charset="0"/>
                </a:rPr>
                <a:t>HMNO </a:t>
              </a:r>
            </a:p>
          </p:txBody>
        </p:sp>
      </p:grpSp>
      <p:cxnSp>
        <p:nvCxnSpPr>
          <p:cNvPr id="91" name="AutoShape 9">
            <a:extLst>
              <a:ext uri="{FF2B5EF4-FFF2-40B4-BE49-F238E27FC236}">
                <a16:creationId xmlns:a16="http://schemas.microsoft.com/office/drawing/2014/main" id="{75567C31-FAFF-4D4D-9339-468902D70F92}"/>
              </a:ext>
            </a:extLst>
          </p:cNvPr>
          <p:cNvCxnSpPr>
            <a:cxnSpLocks noChangeShapeType="1"/>
            <a:endCxn id="87" idx="3"/>
          </p:cNvCxnSpPr>
          <p:nvPr/>
        </p:nvCxnSpPr>
        <p:spPr bwMode="auto">
          <a:xfrm rot="10800000">
            <a:off x="5406795" y="5150668"/>
            <a:ext cx="1255183" cy="0"/>
          </a:xfrm>
          <a:prstGeom prst="straightConnector1">
            <a:avLst/>
          </a:prstGeom>
          <a:noFill/>
          <a:ln w="9525">
            <a:solidFill>
              <a:schemeClr val="bg1"/>
            </a:solidFill>
            <a:round/>
            <a:headEnd type="triangle" w="lg" len="lg"/>
            <a:tailEnd type="triangle" w="lg" len="lg"/>
          </a:ln>
        </p:spPr>
      </p:cxnSp>
      <p:cxnSp>
        <p:nvCxnSpPr>
          <p:cNvPr id="92" name="AutoShape 9">
            <a:extLst>
              <a:ext uri="{FF2B5EF4-FFF2-40B4-BE49-F238E27FC236}">
                <a16:creationId xmlns:a16="http://schemas.microsoft.com/office/drawing/2014/main" id="{F2582644-29D1-9441-AC16-B9BAC81588A1}"/>
              </a:ext>
            </a:extLst>
          </p:cNvPr>
          <p:cNvCxnSpPr>
            <a:cxnSpLocks noChangeShapeType="1"/>
            <a:stCxn id="87" idx="1"/>
            <a:endCxn id="89" idx="3"/>
          </p:cNvCxnSpPr>
          <p:nvPr/>
        </p:nvCxnSpPr>
        <p:spPr bwMode="auto">
          <a:xfrm flipH="1" flipV="1">
            <a:off x="2243789" y="5149610"/>
            <a:ext cx="1344789" cy="1057"/>
          </a:xfrm>
          <a:prstGeom prst="straightConnector1">
            <a:avLst/>
          </a:prstGeom>
          <a:noFill/>
          <a:ln w="9525">
            <a:solidFill>
              <a:schemeClr val="bg1"/>
            </a:solidFill>
            <a:round/>
            <a:headEnd type="triangle" w="lg" len="lg"/>
            <a:tailEnd type="triangle" w="lg" len="lg"/>
          </a:ln>
        </p:spPr>
      </p:cxnSp>
      <p:sp>
        <p:nvSpPr>
          <p:cNvPr id="93" name="AutoShape 48">
            <a:extLst>
              <a:ext uri="{FF2B5EF4-FFF2-40B4-BE49-F238E27FC236}">
                <a16:creationId xmlns:a16="http://schemas.microsoft.com/office/drawing/2014/main" id="{001094BC-89F5-7245-8AF2-0EC049363253}"/>
              </a:ext>
            </a:extLst>
          </p:cNvPr>
          <p:cNvSpPr>
            <a:spLocks noChangeArrowheads="1"/>
          </p:cNvSpPr>
          <p:nvPr/>
        </p:nvSpPr>
        <p:spPr bwMode="auto">
          <a:xfrm>
            <a:off x="2193695" y="4687118"/>
            <a:ext cx="1447800" cy="514349"/>
          </a:xfrm>
          <a:prstGeom prst="flowChartAlternateProcess">
            <a:avLst/>
          </a:prstGeom>
          <a:noFill/>
          <a:ln w="25400">
            <a:noFill/>
            <a:miter lim="800000"/>
            <a:headEnd/>
            <a:tailEnd/>
          </a:ln>
        </p:spPr>
        <p:txBody>
          <a:bodyPr wrap="none" anchor="ctr"/>
          <a:lstStyle/>
          <a:p>
            <a:pPr algn="ctr" eaLnBrk="0" hangingPunct="0"/>
            <a:r>
              <a:rPr lang="en-GB" sz="1600" dirty="0">
                <a:solidFill>
                  <a:srgbClr val="00B050"/>
                </a:solidFill>
                <a:latin typeface="Avenir Book" panose="02000503020000020003" pitchFamily="2" charset="0"/>
              </a:rPr>
              <a:t>Roaming hub</a:t>
            </a:r>
          </a:p>
        </p:txBody>
      </p:sp>
      <p:sp>
        <p:nvSpPr>
          <p:cNvPr id="94" name="AutoShape 48">
            <a:extLst>
              <a:ext uri="{FF2B5EF4-FFF2-40B4-BE49-F238E27FC236}">
                <a16:creationId xmlns:a16="http://schemas.microsoft.com/office/drawing/2014/main" id="{C4705E44-6FFD-B84D-8DAE-18C4B566DF21}"/>
              </a:ext>
            </a:extLst>
          </p:cNvPr>
          <p:cNvSpPr>
            <a:spLocks noChangeArrowheads="1"/>
          </p:cNvSpPr>
          <p:nvPr/>
        </p:nvSpPr>
        <p:spPr bwMode="auto">
          <a:xfrm>
            <a:off x="8439978" y="4687118"/>
            <a:ext cx="1447800" cy="514349"/>
          </a:xfrm>
          <a:prstGeom prst="flowChartAlternateProcess">
            <a:avLst/>
          </a:prstGeom>
          <a:noFill/>
          <a:ln w="25400">
            <a:noFill/>
            <a:miter lim="800000"/>
            <a:headEnd/>
            <a:tailEnd/>
          </a:ln>
        </p:spPr>
        <p:txBody>
          <a:bodyPr wrap="none" anchor="ctr"/>
          <a:lstStyle/>
          <a:p>
            <a:pPr algn="ctr" eaLnBrk="0" hangingPunct="0"/>
            <a:r>
              <a:rPr lang="en-GB" sz="1600" dirty="0">
                <a:solidFill>
                  <a:srgbClr val="00B050"/>
                </a:solidFill>
                <a:latin typeface="Avenir Book" panose="02000503020000020003" pitchFamily="2" charset="0"/>
              </a:rPr>
              <a:t>Roaming hub</a:t>
            </a:r>
          </a:p>
        </p:txBody>
      </p:sp>
      <p:sp>
        <p:nvSpPr>
          <p:cNvPr id="95" name="Freeform 18">
            <a:extLst>
              <a:ext uri="{FF2B5EF4-FFF2-40B4-BE49-F238E27FC236}">
                <a16:creationId xmlns:a16="http://schemas.microsoft.com/office/drawing/2014/main" id="{C53804C8-30E1-4F4B-A1E4-EBB756AFB263}"/>
              </a:ext>
            </a:extLst>
          </p:cNvPr>
          <p:cNvSpPr>
            <a:spLocks/>
          </p:cNvSpPr>
          <p:nvPr/>
        </p:nvSpPr>
        <p:spPr bwMode="auto">
          <a:xfrm>
            <a:off x="2341862" y="4466588"/>
            <a:ext cx="1246716" cy="230737"/>
          </a:xfrm>
          <a:custGeom>
            <a:avLst/>
            <a:gdLst>
              <a:gd name="T0" fmla="*/ 0 w 1315"/>
              <a:gd name="T1" fmla="*/ 2147483647 h 317"/>
              <a:gd name="T2" fmla="*/ 2147483647 w 1315"/>
              <a:gd name="T3" fmla="*/ 0 h 317"/>
              <a:gd name="T4" fmla="*/ 2147483647 w 1315"/>
              <a:gd name="T5" fmla="*/ 2147483647 h 317"/>
              <a:gd name="T6" fmla="*/ 0 60000 65536"/>
              <a:gd name="T7" fmla="*/ 0 60000 65536"/>
              <a:gd name="T8" fmla="*/ 0 60000 65536"/>
              <a:gd name="T9" fmla="*/ 0 w 1315"/>
              <a:gd name="T10" fmla="*/ 0 h 317"/>
              <a:gd name="T11" fmla="*/ 1315 w 1315"/>
              <a:gd name="T12" fmla="*/ 317 h 317"/>
            </a:gdLst>
            <a:ahLst/>
            <a:cxnLst>
              <a:cxn ang="T6">
                <a:pos x="T0" y="T1"/>
              </a:cxn>
              <a:cxn ang="T7">
                <a:pos x="T2" y="T3"/>
              </a:cxn>
              <a:cxn ang="T8">
                <a:pos x="T4" y="T5"/>
              </a:cxn>
            </a:cxnLst>
            <a:rect l="T9" t="T10" r="T11" b="T12"/>
            <a:pathLst>
              <a:path w="1315" h="317">
                <a:moveTo>
                  <a:pt x="0" y="317"/>
                </a:moveTo>
                <a:cubicBezTo>
                  <a:pt x="208" y="158"/>
                  <a:pt x="416" y="0"/>
                  <a:pt x="635" y="0"/>
                </a:cubicBezTo>
                <a:cubicBezTo>
                  <a:pt x="854" y="0"/>
                  <a:pt x="1084" y="158"/>
                  <a:pt x="1315" y="317"/>
                </a:cubicBezTo>
              </a:path>
            </a:pathLst>
          </a:custGeom>
          <a:noFill/>
          <a:ln w="38100">
            <a:solidFill>
              <a:srgbClr val="0070C0"/>
            </a:solidFill>
            <a:round/>
            <a:headEnd/>
            <a:tailEnd type="stealth" w="lg" len="lg"/>
          </a:ln>
        </p:spPr>
        <p:txBody>
          <a:bodyPr/>
          <a:lstStyle/>
          <a:p>
            <a:endParaRPr lang="en-US" sz="2000" dirty="0">
              <a:latin typeface="Avenir Book" panose="02000503020000020003" pitchFamily="2" charset="0"/>
            </a:endParaRPr>
          </a:p>
        </p:txBody>
      </p:sp>
      <p:sp>
        <p:nvSpPr>
          <p:cNvPr id="96" name="Freeform 20">
            <a:extLst>
              <a:ext uri="{FF2B5EF4-FFF2-40B4-BE49-F238E27FC236}">
                <a16:creationId xmlns:a16="http://schemas.microsoft.com/office/drawing/2014/main" id="{FBA63895-6F35-8944-B4A8-D76808382032}"/>
              </a:ext>
            </a:extLst>
          </p:cNvPr>
          <p:cNvSpPr>
            <a:spLocks/>
          </p:cNvSpPr>
          <p:nvPr/>
        </p:nvSpPr>
        <p:spPr bwMode="auto">
          <a:xfrm flipH="1">
            <a:off x="8528878" y="4456381"/>
            <a:ext cx="1246716" cy="230737"/>
          </a:xfrm>
          <a:custGeom>
            <a:avLst/>
            <a:gdLst>
              <a:gd name="T0" fmla="*/ 0 w 1315"/>
              <a:gd name="T1" fmla="*/ 2147483647 h 317"/>
              <a:gd name="T2" fmla="*/ 2147483647 w 1315"/>
              <a:gd name="T3" fmla="*/ 0 h 317"/>
              <a:gd name="T4" fmla="*/ 2147483647 w 1315"/>
              <a:gd name="T5" fmla="*/ 2147483647 h 317"/>
              <a:gd name="T6" fmla="*/ 0 60000 65536"/>
              <a:gd name="T7" fmla="*/ 0 60000 65536"/>
              <a:gd name="T8" fmla="*/ 0 60000 65536"/>
              <a:gd name="T9" fmla="*/ 0 w 1315"/>
              <a:gd name="T10" fmla="*/ 0 h 317"/>
              <a:gd name="T11" fmla="*/ 1315 w 1315"/>
              <a:gd name="T12" fmla="*/ 317 h 317"/>
            </a:gdLst>
            <a:ahLst/>
            <a:cxnLst>
              <a:cxn ang="T6">
                <a:pos x="T0" y="T1"/>
              </a:cxn>
              <a:cxn ang="T7">
                <a:pos x="T2" y="T3"/>
              </a:cxn>
              <a:cxn ang="T8">
                <a:pos x="T4" y="T5"/>
              </a:cxn>
            </a:cxnLst>
            <a:rect l="T9" t="T10" r="T11" b="T12"/>
            <a:pathLst>
              <a:path w="1315" h="317">
                <a:moveTo>
                  <a:pt x="0" y="317"/>
                </a:moveTo>
                <a:cubicBezTo>
                  <a:pt x="208" y="158"/>
                  <a:pt x="416" y="0"/>
                  <a:pt x="635" y="0"/>
                </a:cubicBezTo>
                <a:cubicBezTo>
                  <a:pt x="854" y="0"/>
                  <a:pt x="1084" y="158"/>
                  <a:pt x="1315" y="317"/>
                </a:cubicBezTo>
              </a:path>
            </a:pathLst>
          </a:custGeom>
          <a:noFill/>
          <a:ln w="38100">
            <a:solidFill>
              <a:srgbClr val="0070C0"/>
            </a:solidFill>
            <a:round/>
            <a:headEnd/>
            <a:tailEnd type="stealth" w="lg" len="lg"/>
          </a:ln>
        </p:spPr>
        <p:txBody>
          <a:bodyPr/>
          <a:lstStyle/>
          <a:p>
            <a:endParaRPr lang="en-US" sz="2000" dirty="0">
              <a:latin typeface="Avenir Book" panose="02000503020000020003" pitchFamily="2" charset="0"/>
            </a:endParaRPr>
          </a:p>
        </p:txBody>
      </p:sp>
      <p:sp>
        <p:nvSpPr>
          <p:cNvPr id="97" name="AutoShape 48">
            <a:extLst>
              <a:ext uri="{FF2B5EF4-FFF2-40B4-BE49-F238E27FC236}">
                <a16:creationId xmlns:a16="http://schemas.microsoft.com/office/drawing/2014/main" id="{395E74EE-4196-6A45-9280-6134429D81A5}"/>
              </a:ext>
            </a:extLst>
          </p:cNvPr>
          <p:cNvSpPr>
            <a:spLocks noChangeArrowheads="1"/>
          </p:cNvSpPr>
          <p:nvPr/>
        </p:nvSpPr>
        <p:spPr bwMode="auto">
          <a:xfrm>
            <a:off x="8450915" y="4066187"/>
            <a:ext cx="1447800" cy="514351"/>
          </a:xfrm>
          <a:prstGeom prst="flowChartAlternateProcess">
            <a:avLst/>
          </a:prstGeom>
          <a:noFill/>
          <a:ln w="25400">
            <a:noFill/>
            <a:miter lim="800000"/>
            <a:headEnd/>
            <a:tailEnd/>
          </a:ln>
        </p:spPr>
        <p:txBody>
          <a:bodyPr wrap="none" anchor="ctr"/>
          <a:lstStyle/>
          <a:p>
            <a:pPr algn="ctr" eaLnBrk="0" hangingPunct="0"/>
            <a:r>
              <a:rPr lang="en-IE" sz="1600" dirty="0">
                <a:solidFill>
                  <a:srgbClr val="0070C0"/>
                </a:solidFill>
                <a:latin typeface="Avenir Book" panose="02000503020000020003" pitchFamily="2" charset="0"/>
              </a:rPr>
              <a:t>Service Charge</a:t>
            </a:r>
            <a:endParaRPr lang="en-GB" sz="1600" dirty="0">
              <a:solidFill>
                <a:srgbClr val="0070C0"/>
              </a:solidFill>
              <a:latin typeface="Avenir Book" panose="02000503020000020003" pitchFamily="2" charset="0"/>
            </a:endParaRPr>
          </a:p>
        </p:txBody>
      </p:sp>
      <p:sp>
        <p:nvSpPr>
          <p:cNvPr id="98" name="AutoShape 48">
            <a:extLst>
              <a:ext uri="{FF2B5EF4-FFF2-40B4-BE49-F238E27FC236}">
                <a16:creationId xmlns:a16="http://schemas.microsoft.com/office/drawing/2014/main" id="{6FFBBBCE-8359-2545-B0AC-60612D384853}"/>
              </a:ext>
            </a:extLst>
          </p:cNvPr>
          <p:cNvSpPr>
            <a:spLocks noChangeArrowheads="1"/>
          </p:cNvSpPr>
          <p:nvPr/>
        </p:nvSpPr>
        <p:spPr bwMode="auto">
          <a:xfrm>
            <a:off x="2149245" y="4054478"/>
            <a:ext cx="1447800" cy="514351"/>
          </a:xfrm>
          <a:prstGeom prst="flowChartAlternateProcess">
            <a:avLst/>
          </a:prstGeom>
          <a:noFill/>
          <a:ln w="25400">
            <a:noFill/>
            <a:miter lim="800000"/>
            <a:headEnd/>
            <a:tailEnd/>
          </a:ln>
        </p:spPr>
        <p:txBody>
          <a:bodyPr wrap="none" anchor="ctr"/>
          <a:lstStyle/>
          <a:p>
            <a:pPr algn="ctr" eaLnBrk="0" hangingPunct="0"/>
            <a:r>
              <a:rPr lang="en-IE" sz="1600" dirty="0">
                <a:solidFill>
                  <a:srgbClr val="0070C0"/>
                </a:solidFill>
                <a:latin typeface="Avenir Book" panose="02000503020000020003" pitchFamily="2" charset="0"/>
              </a:rPr>
              <a:t>Service Charge</a:t>
            </a:r>
            <a:endParaRPr lang="en-GB" sz="1600" dirty="0">
              <a:solidFill>
                <a:srgbClr val="0070C0"/>
              </a:solidFill>
              <a:latin typeface="Avenir Book" panose="02000503020000020003" pitchFamily="2" charset="0"/>
            </a:endParaRPr>
          </a:p>
        </p:txBody>
      </p:sp>
      <p:cxnSp>
        <p:nvCxnSpPr>
          <p:cNvPr id="99" name="Straight Arrow Connector 98">
            <a:extLst>
              <a:ext uri="{FF2B5EF4-FFF2-40B4-BE49-F238E27FC236}">
                <a16:creationId xmlns:a16="http://schemas.microsoft.com/office/drawing/2014/main" id="{C1AA0A61-295B-2646-B677-023DC7C685C3}"/>
              </a:ext>
            </a:extLst>
          </p:cNvPr>
          <p:cNvCxnSpPr>
            <a:cxnSpLocks/>
          </p:cNvCxnSpPr>
          <p:nvPr/>
        </p:nvCxnSpPr>
        <p:spPr>
          <a:xfrm>
            <a:off x="2243789" y="5261560"/>
            <a:ext cx="1344755" cy="0"/>
          </a:xfrm>
          <a:prstGeom prst="straightConnector1">
            <a:avLst/>
          </a:prstGeom>
          <a:ln w="19050">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5B9F4711-6DA3-834A-B9D4-5F7527EEBF65}"/>
              </a:ext>
            </a:extLst>
          </p:cNvPr>
          <p:cNvCxnSpPr>
            <a:cxnSpLocks/>
          </p:cNvCxnSpPr>
          <p:nvPr/>
        </p:nvCxnSpPr>
        <p:spPr>
          <a:xfrm>
            <a:off x="8489008" y="5277143"/>
            <a:ext cx="1369136" cy="0"/>
          </a:xfrm>
          <a:prstGeom prst="straightConnector1">
            <a:avLst/>
          </a:prstGeom>
          <a:ln w="19050">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2B9B2F15-963F-9D48-90BE-DEBA5BB78F2B}"/>
              </a:ext>
            </a:extLst>
          </p:cNvPr>
          <p:cNvCxnSpPr/>
          <p:nvPr/>
        </p:nvCxnSpPr>
        <p:spPr>
          <a:xfrm>
            <a:off x="5413839" y="5277143"/>
            <a:ext cx="1248139" cy="0"/>
          </a:xfrm>
          <a:prstGeom prst="straightConnector1">
            <a:avLst/>
          </a:prstGeom>
          <a:ln w="19050">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2" name="AutoShape 4">
            <a:extLst>
              <a:ext uri="{FF2B5EF4-FFF2-40B4-BE49-F238E27FC236}">
                <a16:creationId xmlns:a16="http://schemas.microsoft.com/office/drawing/2014/main" id="{9CF9C5CC-8406-BF44-8D0E-5A80EEBB9F32}"/>
              </a:ext>
            </a:extLst>
          </p:cNvPr>
          <p:cNvSpPr>
            <a:spLocks noChangeArrowheads="1"/>
          </p:cNvSpPr>
          <p:nvPr/>
        </p:nvSpPr>
        <p:spPr bwMode="auto">
          <a:xfrm>
            <a:off x="6661978" y="4587634"/>
            <a:ext cx="1811867" cy="1126067"/>
          </a:xfrm>
          <a:prstGeom prst="roundRect">
            <a:avLst>
              <a:gd name="adj" fmla="val 16667"/>
            </a:avLst>
          </a:prstGeom>
          <a:solidFill>
            <a:srgbClr val="4D4D4D"/>
          </a:solidFill>
          <a:ln w="9525" algn="ctr">
            <a:solidFill>
              <a:srgbClr val="333333"/>
            </a:solidFill>
            <a:round/>
            <a:headEnd/>
            <a:tailEnd/>
          </a:ln>
        </p:spPr>
        <p:txBody>
          <a:bodyPr wrap="none" anchor="ctr"/>
          <a:lstStyle/>
          <a:p>
            <a:pPr algn="ctr"/>
            <a:r>
              <a:rPr lang="en-GB" dirty="0">
                <a:solidFill>
                  <a:schemeClr val="bg1"/>
                </a:solidFill>
                <a:latin typeface="Avenir Book" panose="02000503020000020003" pitchFamily="2" charset="0"/>
              </a:rPr>
              <a:t>IPX</a:t>
            </a:r>
            <a:br>
              <a:rPr lang="en-GB" dirty="0">
                <a:solidFill>
                  <a:schemeClr val="bg1"/>
                </a:solidFill>
                <a:latin typeface="Avenir Book" panose="02000503020000020003" pitchFamily="2" charset="0"/>
              </a:rPr>
            </a:br>
            <a:r>
              <a:rPr lang="en-GB" dirty="0">
                <a:solidFill>
                  <a:schemeClr val="bg1"/>
                </a:solidFill>
                <a:latin typeface="Avenir Book" panose="02000503020000020003" pitchFamily="2" charset="0"/>
              </a:rPr>
              <a:t>Provider</a:t>
            </a:r>
          </a:p>
        </p:txBody>
      </p:sp>
      <p:cxnSp>
        <p:nvCxnSpPr>
          <p:cNvPr id="6" name="Straight Arrow Connector 5">
            <a:extLst>
              <a:ext uri="{FF2B5EF4-FFF2-40B4-BE49-F238E27FC236}">
                <a16:creationId xmlns:a16="http://schemas.microsoft.com/office/drawing/2014/main" id="{B402246E-BE67-8443-B981-653499D892C2}"/>
              </a:ext>
            </a:extLst>
          </p:cNvPr>
          <p:cNvCxnSpPr/>
          <p:nvPr/>
        </p:nvCxnSpPr>
        <p:spPr bwMode="auto">
          <a:xfrm>
            <a:off x="2193695" y="4054478"/>
            <a:ext cx="7748390" cy="0"/>
          </a:xfrm>
          <a:prstGeom prst="straightConnector1">
            <a:avLst/>
          </a:prstGeom>
          <a:noFill/>
          <a:ln w="38100">
            <a:solidFill>
              <a:srgbClr val="0070C0"/>
            </a:solidFill>
            <a:round/>
            <a:headEnd/>
            <a:tailEnd type="stealth" w="lg" len="lg"/>
          </a:ln>
        </p:spPr>
      </p:cxnSp>
      <p:sp>
        <p:nvSpPr>
          <p:cNvPr id="105" name="AutoShape 48">
            <a:extLst>
              <a:ext uri="{FF2B5EF4-FFF2-40B4-BE49-F238E27FC236}">
                <a16:creationId xmlns:a16="http://schemas.microsoft.com/office/drawing/2014/main" id="{630E8421-2FFC-C844-998F-2F64033D0A5B}"/>
              </a:ext>
            </a:extLst>
          </p:cNvPr>
          <p:cNvSpPr>
            <a:spLocks noChangeArrowheads="1"/>
          </p:cNvSpPr>
          <p:nvPr/>
        </p:nvSpPr>
        <p:spPr bwMode="auto">
          <a:xfrm>
            <a:off x="5310486" y="3634610"/>
            <a:ext cx="1447800" cy="514351"/>
          </a:xfrm>
          <a:prstGeom prst="flowChartAlternateProcess">
            <a:avLst/>
          </a:prstGeom>
          <a:noFill/>
          <a:ln w="25400">
            <a:noFill/>
            <a:miter lim="800000"/>
            <a:headEnd/>
            <a:tailEnd/>
          </a:ln>
        </p:spPr>
        <p:txBody>
          <a:bodyPr wrap="none" anchor="ctr"/>
          <a:lstStyle/>
          <a:p>
            <a:pPr algn="ctr" eaLnBrk="0" hangingPunct="0"/>
            <a:r>
              <a:rPr lang="en-IE" sz="1600" dirty="0">
                <a:solidFill>
                  <a:srgbClr val="0070C0"/>
                </a:solidFill>
                <a:latin typeface="Avenir Book" panose="02000503020000020003" pitchFamily="2" charset="0"/>
              </a:rPr>
              <a:t>Inter-operator tariff</a:t>
            </a:r>
            <a:endParaRPr lang="en-GB" sz="1600" dirty="0">
              <a:solidFill>
                <a:srgbClr val="0070C0"/>
              </a:solidFill>
              <a:latin typeface="Avenir Book" panose="02000503020000020003" pitchFamily="2" charset="0"/>
            </a:endParaRPr>
          </a:p>
        </p:txBody>
      </p:sp>
    </p:spTree>
    <p:extLst>
      <p:ext uri="{BB962C8B-B14F-4D97-AF65-F5344CB8AC3E}">
        <p14:creationId xmlns:p14="http://schemas.microsoft.com/office/powerpoint/2010/main" val="162778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7" grpId="0"/>
      <p:bldP spid="48" grpId="0" animBg="1"/>
      <p:bldP spid="49" grpId="0"/>
      <p:bldP spid="95" grpId="0" animBg="1"/>
      <p:bldP spid="96" grpId="0" animBg="1"/>
      <p:bldP spid="97" grpId="0"/>
      <p:bldP spid="98" grpId="0"/>
      <p:bldP spid="10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59FB6-9673-CB46-9611-A153611CC767}"/>
              </a:ext>
            </a:extLst>
          </p:cNvPr>
          <p:cNvSpPr>
            <a:spLocks noGrp="1"/>
          </p:cNvSpPr>
          <p:nvPr>
            <p:ph type="title"/>
          </p:nvPr>
        </p:nvSpPr>
        <p:spPr>
          <a:xfrm>
            <a:off x="406400" y="301976"/>
            <a:ext cx="11379200" cy="533400"/>
          </a:xfrm>
        </p:spPr>
        <p:txBody>
          <a:bodyPr/>
          <a:lstStyle/>
          <a:p>
            <a:r>
              <a:rPr lang="en-US" dirty="0"/>
              <a:t>Things Roaming using an M2M platform</a:t>
            </a:r>
          </a:p>
        </p:txBody>
      </p:sp>
      <p:pic>
        <p:nvPicPr>
          <p:cNvPr id="4" name="Picture 3" descr="Diagram&#10;&#10;Description automatically generated">
            <a:extLst>
              <a:ext uri="{FF2B5EF4-FFF2-40B4-BE49-F238E27FC236}">
                <a16:creationId xmlns:a16="http://schemas.microsoft.com/office/drawing/2014/main" id="{77070A65-3FC1-A545-A6FA-E74BC0845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9020" y="877050"/>
            <a:ext cx="7132987" cy="3863425"/>
          </a:xfrm>
          <a:prstGeom prst="rect">
            <a:avLst/>
          </a:prstGeom>
        </p:spPr>
      </p:pic>
      <p:grpSp>
        <p:nvGrpSpPr>
          <p:cNvPr id="3" name="Group 2">
            <a:extLst>
              <a:ext uri="{FF2B5EF4-FFF2-40B4-BE49-F238E27FC236}">
                <a16:creationId xmlns:a16="http://schemas.microsoft.com/office/drawing/2014/main" id="{5D3269F8-F7A1-3443-8C22-F23CDED932C9}"/>
              </a:ext>
            </a:extLst>
          </p:cNvPr>
          <p:cNvGrpSpPr/>
          <p:nvPr/>
        </p:nvGrpSpPr>
        <p:grpSpPr>
          <a:xfrm>
            <a:off x="726141" y="4873965"/>
            <a:ext cx="10555941" cy="1943694"/>
            <a:chOff x="726141" y="4873965"/>
            <a:chExt cx="10555941" cy="1943694"/>
          </a:xfrm>
        </p:grpSpPr>
        <p:grpSp>
          <p:nvGrpSpPr>
            <p:cNvPr id="52" name="Group 51">
              <a:extLst>
                <a:ext uri="{FF2B5EF4-FFF2-40B4-BE49-F238E27FC236}">
                  <a16:creationId xmlns:a16="http://schemas.microsoft.com/office/drawing/2014/main" id="{2D89F696-3E48-044B-A527-612866C6EF73}"/>
                </a:ext>
              </a:extLst>
            </p:cNvPr>
            <p:cNvGrpSpPr/>
            <p:nvPr/>
          </p:nvGrpSpPr>
          <p:grpSpPr>
            <a:xfrm>
              <a:off x="1349643" y="4972484"/>
              <a:ext cx="9793817" cy="1763581"/>
              <a:chOff x="1349643" y="4972484"/>
              <a:chExt cx="9793817" cy="1763581"/>
            </a:xfrm>
          </p:grpSpPr>
          <p:grpSp>
            <p:nvGrpSpPr>
              <p:cNvPr id="29" name="Group 28">
                <a:extLst>
                  <a:ext uri="{FF2B5EF4-FFF2-40B4-BE49-F238E27FC236}">
                    <a16:creationId xmlns:a16="http://schemas.microsoft.com/office/drawing/2014/main" id="{387E76ED-58CA-9E4E-AC20-33C551775C6B}"/>
                  </a:ext>
                </a:extLst>
              </p:cNvPr>
              <p:cNvGrpSpPr>
                <a:grpSpLocks/>
              </p:cNvGrpSpPr>
              <p:nvPr/>
            </p:nvGrpSpPr>
            <p:grpSpPr bwMode="auto">
              <a:xfrm>
                <a:off x="9991993" y="5641748"/>
                <a:ext cx="1151467" cy="1056217"/>
                <a:chOff x="4939" y="890"/>
                <a:chExt cx="408" cy="374"/>
              </a:xfrm>
            </p:grpSpPr>
            <p:sp>
              <p:nvSpPr>
                <p:cNvPr id="30" name="AutoShape 8">
                  <a:extLst>
                    <a:ext uri="{FF2B5EF4-FFF2-40B4-BE49-F238E27FC236}">
                      <a16:creationId xmlns:a16="http://schemas.microsoft.com/office/drawing/2014/main" id="{D08A3C2A-63E5-8B4B-93C5-FE771E88D6DF}"/>
                    </a:ext>
                  </a:extLst>
                </p:cNvPr>
                <p:cNvSpPr>
                  <a:spLocks noChangeArrowheads="1"/>
                </p:cNvSpPr>
                <p:nvPr/>
              </p:nvSpPr>
              <p:spPr bwMode="auto">
                <a:xfrm>
                  <a:off x="4955" y="890"/>
                  <a:ext cx="374" cy="374"/>
                </a:xfrm>
                <a:prstGeom prst="roundRect">
                  <a:avLst>
                    <a:gd name="adj" fmla="val 16667"/>
                  </a:avLst>
                </a:prstGeom>
                <a:solidFill>
                  <a:schemeClr val="bg1"/>
                </a:solidFill>
                <a:ln w="25400" algn="ctr">
                  <a:solidFill>
                    <a:srgbClr val="4D4D4D"/>
                  </a:solidFill>
                  <a:round/>
                  <a:headEnd/>
                  <a:tailEnd/>
                </a:ln>
                <a:effectLst/>
              </p:spPr>
              <p:txBody>
                <a:bodyPr wrap="none" anchor="ctr"/>
                <a:lstStyle/>
                <a:p>
                  <a:pPr>
                    <a:defRPr/>
                  </a:pPr>
                  <a:endParaRPr lang="en-US" sz="2000" dirty="0">
                    <a:latin typeface="Avenir Book" panose="02000503020000020003" pitchFamily="2" charset="0"/>
                    <a:cs typeface="Arial" charset="0"/>
                  </a:endParaRPr>
                </a:p>
              </p:txBody>
            </p:sp>
            <p:sp>
              <p:nvSpPr>
                <p:cNvPr id="31" name="Rectangle 15">
                  <a:extLst>
                    <a:ext uri="{FF2B5EF4-FFF2-40B4-BE49-F238E27FC236}">
                      <a16:creationId xmlns:a16="http://schemas.microsoft.com/office/drawing/2014/main" id="{C4B967E4-D2F7-E448-9C2B-72A095F0AEF6}"/>
                    </a:ext>
                  </a:extLst>
                </p:cNvPr>
                <p:cNvSpPr>
                  <a:spLocks noChangeArrowheads="1"/>
                </p:cNvSpPr>
                <p:nvPr/>
              </p:nvSpPr>
              <p:spPr bwMode="auto">
                <a:xfrm>
                  <a:off x="4939" y="926"/>
                  <a:ext cx="408" cy="134"/>
                </a:xfrm>
                <a:prstGeom prst="rect">
                  <a:avLst/>
                </a:prstGeom>
                <a:noFill/>
                <a:ln w="9525">
                  <a:noFill/>
                  <a:miter lim="800000"/>
                  <a:headEnd/>
                  <a:tailEnd/>
                </a:ln>
              </p:spPr>
              <p:txBody>
                <a:bodyPr>
                  <a:spAutoFit/>
                </a:bodyPr>
                <a:lstStyle/>
                <a:p>
                  <a:pPr algn="ctr"/>
                  <a:r>
                    <a:rPr lang="en-GB" b="1" dirty="0">
                      <a:latin typeface="Avenir Book" panose="02000503020000020003" pitchFamily="2" charset="0"/>
                    </a:rPr>
                    <a:t>HMNO</a:t>
                  </a:r>
                </a:p>
              </p:txBody>
            </p:sp>
          </p:grpSp>
          <p:cxnSp>
            <p:nvCxnSpPr>
              <p:cNvPr id="32" name="AutoShape 9">
                <a:extLst>
                  <a:ext uri="{FF2B5EF4-FFF2-40B4-BE49-F238E27FC236}">
                    <a16:creationId xmlns:a16="http://schemas.microsoft.com/office/drawing/2014/main" id="{2A1F3199-1F9F-D343-8093-F6A5C7A7508C}"/>
                  </a:ext>
                </a:extLst>
              </p:cNvPr>
              <p:cNvCxnSpPr>
                <a:cxnSpLocks noChangeShapeType="1"/>
              </p:cNvCxnSpPr>
              <p:nvPr/>
            </p:nvCxnSpPr>
            <p:spPr bwMode="auto">
              <a:xfrm rot="10800000">
                <a:off x="8635209" y="6170915"/>
                <a:ext cx="1384300" cy="0"/>
              </a:xfrm>
              <a:prstGeom prst="straightConnector1">
                <a:avLst/>
              </a:prstGeom>
              <a:noFill/>
              <a:ln w="9525">
                <a:solidFill>
                  <a:schemeClr val="bg1"/>
                </a:solidFill>
                <a:round/>
                <a:headEnd type="triangle" w="lg" len="lg"/>
                <a:tailEnd type="triangle" w="lg" len="lg"/>
              </a:ln>
            </p:spPr>
          </p:cxnSp>
          <p:sp>
            <p:nvSpPr>
              <p:cNvPr id="33" name="AutoShape 4">
                <a:extLst>
                  <a:ext uri="{FF2B5EF4-FFF2-40B4-BE49-F238E27FC236}">
                    <a16:creationId xmlns:a16="http://schemas.microsoft.com/office/drawing/2014/main" id="{3131EEE1-2293-9C47-9065-C823CC2048B8}"/>
                  </a:ext>
                </a:extLst>
              </p:cNvPr>
              <p:cNvSpPr>
                <a:spLocks noChangeArrowheads="1"/>
              </p:cNvSpPr>
              <p:nvPr/>
            </p:nvSpPr>
            <p:spPr bwMode="auto">
              <a:xfrm>
                <a:off x="3749943" y="5605765"/>
                <a:ext cx="1818217" cy="1130300"/>
              </a:xfrm>
              <a:prstGeom prst="roundRect">
                <a:avLst>
                  <a:gd name="adj" fmla="val 16667"/>
                </a:avLst>
              </a:prstGeom>
              <a:solidFill>
                <a:srgbClr val="4D4D4D"/>
              </a:solidFill>
              <a:ln w="9525" algn="ctr">
                <a:solidFill>
                  <a:srgbClr val="333333"/>
                </a:solidFill>
                <a:round/>
                <a:headEnd/>
                <a:tailEnd/>
              </a:ln>
            </p:spPr>
            <p:txBody>
              <a:bodyPr wrap="none" anchor="ctr"/>
              <a:lstStyle/>
              <a:p>
                <a:pPr algn="ctr"/>
                <a:r>
                  <a:rPr lang="en-GB" dirty="0">
                    <a:solidFill>
                      <a:schemeClr val="bg1"/>
                    </a:solidFill>
                    <a:latin typeface="Avenir Book" panose="02000503020000020003" pitchFamily="2" charset="0"/>
                  </a:rPr>
                  <a:t>IPX</a:t>
                </a:r>
                <a:br>
                  <a:rPr lang="en-GB" dirty="0">
                    <a:solidFill>
                      <a:schemeClr val="bg1"/>
                    </a:solidFill>
                    <a:latin typeface="Avenir Book" panose="02000503020000020003" pitchFamily="2" charset="0"/>
                  </a:rPr>
                </a:br>
                <a:r>
                  <a:rPr lang="en-GB" dirty="0">
                    <a:solidFill>
                      <a:schemeClr val="bg1"/>
                    </a:solidFill>
                    <a:latin typeface="Avenir Book" panose="02000503020000020003" pitchFamily="2" charset="0"/>
                  </a:rPr>
                  <a:t>Provider</a:t>
                </a:r>
              </a:p>
            </p:txBody>
          </p:sp>
          <p:grpSp>
            <p:nvGrpSpPr>
              <p:cNvPr id="34" name="Group 10">
                <a:extLst>
                  <a:ext uri="{FF2B5EF4-FFF2-40B4-BE49-F238E27FC236}">
                    <a16:creationId xmlns:a16="http://schemas.microsoft.com/office/drawing/2014/main" id="{BC152086-5D2B-8240-897E-05351E010B40}"/>
                  </a:ext>
                </a:extLst>
              </p:cNvPr>
              <p:cNvGrpSpPr>
                <a:grpSpLocks/>
              </p:cNvGrpSpPr>
              <p:nvPr/>
            </p:nvGrpSpPr>
            <p:grpSpPr bwMode="auto">
              <a:xfrm>
                <a:off x="1349643" y="5641748"/>
                <a:ext cx="1151467" cy="1056217"/>
                <a:chOff x="4939" y="890"/>
                <a:chExt cx="408" cy="374"/>
              </a:xfrm>
            </p:grpSpPr>
            <p:sp>
              <p:nvSpPr>
                <p:cNvPr id="35" name="AutoShape 8">
                  <a:extLst>
                    <a:ext uri="{FF2B5EF4-FFF2-40B4-BE49-F238E27FC236}">
                      <a16:creationId xmlns:a16="http://schemas.microsoft.com/office/drawing/2014/main" id="{0F9860FC-AF44-4341-A2E2-A11F82276495}"/>
                    </a:ext>
                  </a:extLst>
                </p:cNvPr>
                <p:cNvSpPr>
                  <a:spLocks noChangeArrowheads="1"/>
                </p:cNvSpPr>
                <p:nvPr/>
              </p:nvSpPr>
              <p:spPr bwMode="auto">
                <a:xfrm>
                  <a:off x="4939" y="890"/>
                  <a:ext cx="374" cy="374"/>
                </a:xfrm>
                <a:prstGeom prst="roundRect">
                  <a:avLst>
                    <a:gd name="adj" fmla="val 16667"/>
                  </a:avLst>
                </a:prstGeom>
                <a:solidFill>
                  <a:schemeClr val="bg1"/>
                </a:solidFill>
                <a:ln w="25400" algn="ctr">
                  <a:solidFill>
                    <a:srgbClr val="4D4D4D"/>
                  </a:solidFill>
                  <a:round/>
                  <a:headEnd/>
                  <a:tailEnd/>
                </a:ln>
                <a:effectLst/>
              </p:spPr>
              <p:txBody>
                <a:bodyPr wrap="none" anchor="ctr"/>
                <a:lstStyle/>
                <a:p>
                  <a:pPr>
                    <a:defRPr/>
                  </a:pPr>
                  <a:endParaRPr lang="en-US" sz="2000" dirty="0">
                    <a:latin typeface="Avenir Book" panose="02000503020000020003" pitchFamily="2" charset="0"/>
                    <a:cs typeface="Arial" charset="0"/>
                  </a:endParaRPr>
                </a:p>
              </p:txBody>
            </p:sp>
            <p:sp>
              <p:nvSpPr>
                <p:cNvPr id="36" name="Rectangle 15">
                  <a:extLst>
                    <a:ext uri="{FF2B5EF4-FFF2-40B4-BE49-F238E27FC236}">
                      <a16:creationId xmlns:a16="http://schemas.microsoft.com/office/drawing/2014/main" id="{8A349594-9A17-C242-B367-AD435BD9A323}"/>
                    </a:ext>
                  </a:extLst>
                </p:cNvPr>
                <p:cNvSpPr>
                  <a:spLocks noChangeArrowheads="1"/>
                </p:cNvSpPr>
                <p:nvPr/>
              </p:nvSpPr>
              <p:spPr bwMode="auto">
                <a:xfrm>
                  <a:off x="4939" y="926"/>
                  <a:ext cx="408" cy="134"/>
                </a:xfrm>
                <a:prstGeom prst="rect">
                  <a:avLst/>
                </a:prstGeom>
                <a:noFill/>
                <a:ln w="9525">
                  <a:noFill/>
                  <a:miter lim="800000"/>
                  <a:headEnd/>
                  <a:tailEnd/>
                </a:ln>
              </p:spPr>
              <p:txBody>
                <a:bodyPr>
                  <a:spAutoFit/>
                </a:bodyPr>
                <a:lstStyle/>
                <a:p>
                  <a:pPr algn="ctr"/>
                  <a:r>
                    <a:rPr lang="en-GB" b="1" dirty="0">
                      <a:latin typeface="Avenir Book" panose="02000503020000020003" pitchFamily="2" charset="0"/>
                    </a:rPr>
                    <a:t>VMNO </a:t>
                  </a:r>
                </a:p>
              </p:txBody>
            </p:sp>
          </p:grpSp>
          <p:cxnSp>
            <p:nvCxnSpPr>
              <p:cNvPr id="37" name="AutoShape 9">
                <a:extLst>
                  <a:ext uri="{FF2B5EF4-FFF2-40B4-BE49-F238E27FC236}">
                    <a16:creationId xmlns:a16="http://schemas.microsoft.com/office/drawing/2014/main" id="{5023958E-BC60-A84A-8222-43391D347F48}"/>
                  </a:ext>
                </a:extLst>
              </p:cNvPr>
              <p:cNvCxnSpPr>
                <a:cxnSpLocks noChangeShapeType="1"/>
                <a:endCxn id="33" idx="3"/>
              </p:cNvCxnSpPr>
              <p:nvPr/>
            </p:nvCxnSpPr>
            <p:spPr bwMode="auto">
              <a:xfrm rot="10800000">
                <a:off x="5568160" y="6170915"/>
                <a:ext cx="1255183" cy="0"/>
              </a:xfrm>
              <a:prstGeom prst="straightConnector1">
                <a:avLst/>
              </a:prstGeom>
              <a:noFill/>
              <a:ln w="9525">
                <a:solidFill>
                  <a:schemeClr val="bg1"/>
                </a:solidFill>
                <a:round/>
                <a:headEnd type="triangle" w="lg" len="lg"/>
                <a:tailEnd type="triangle" w="lg" len="lg"/>
              </a:ln>
            </p:spPr>
          </p:cxnSp>
          <p:cxnSp>
            <p:nvCxnSpPr>
              <p:cNvPr id="38" name="AutoShape 9">
                <a:extLst>
                  <a:ext uri="{FF2B5EF4-FFF2-40B4-BE49-F238E27FC236}">
                    <a16:creationId xmlns:a16="http://schemas.microsoft.com/office/drawing/2014/main" id="{0DE7B902-5722-3445-8C48-83A0AA62EB18}"/>
                  </a:ext>
                </a:extLst>
              </p:cNvPr>
              <p:cNvCxnSpPr>
                <a:cxnSpLocks noChangeShapeType="1"/>
                <a:stCxn id="33" idx="1"/>
                <a:endCxn id="35" idx="3"/>
              </p:cNvCxnSpPr>
              <p:nvPr/>
            </p:nvCxnSpPr>
            <p:spPr bwMode="auto">
              <a:xfrm flipH="1" flipV="1">
                <a:off x="2405154" y="6169857"/>
                <a:ext cx="1344789" cy="1057"/>
              </a:xfrm>
              <a:prstGeom prst="straightConnector1">
                <a:avLst/>
              </a:prstGeom>
              <a:noFill/>
              <a:ln w="9525">
                <a:solidFill>
                  <a:schemeClr val="bg1"/>
                </a:solidFill>
                <a:round/>
                <a:headEnd type="triangle" w="lg" len="lg"/>
                <a:tailEnd type="triangle" w="lg" len="lg"/>
              </a:ln>
            </p:spPr>
          </p:cxnSp>
          <p:sp>
            <p:nvSpPr>
              <p:cNvPr id="39" name="AutoShape 48">
                <a:extLst>
                  <a:ext uri="{FF2B5EF4-FFF2-40B4-BE49-F238E27FC236}">
                    <a16:creationId xmlns:a16="http://schemas.microsoft.com/office/drawing/2014/main" id="{FA7CB7A1-374E-DC4D-8DA4-4EC481F4C68D}"/>
                  </a:ext>
                </a:extLst>
              </p:cNvPr>
              <p:cNvSpPr>
                <a:spLocks noChangeArrowheads="1"/>
              </p:cNvSpPr>
              <p:nvPr/>
            </p:nvSpPr>
            <p:spPr bwMode="auto">
              <a:xfrm>
                <a:off x="2355060" y="5707365"/>
                <a:ext cx="1447800" cy="514349"/>
              </a:xfrm>
              <a:prstGeom prst="flowChartAlternateProcess">
                <a:avLst/>
              </a:prstGeom>
              <a:noFill/>
              <a:ln w="25400">
                <a:noFill/>
                <a:miter lim="800000"/>
                <a:headEnd/>
                <a:tailEnd/>
              </a:ln>
            </p:spPr>
            <p:txBody>
              <a:bodyPr wrap="none" anchor="ctr"/>
              <a:lstStyle/>
              <a:p>
                <a:pPr algn="ctr" eaLnBrk="0" hangingPunct="0"/>
                <a:r>
                  <a:rPr lang="en-GB" sz="1600" dirty="0">
                    <a:latin typeface="Avenir Book" panose="02000503020000020003" pitchFamily="2" charset="0"/>
                  </a:rPr>
                  <a:t>Roaming hub</a:t>
                </a:r>
              </a:p>
            </p:txBody>
          </p:sp>
          <p:sp>
            <p:nvSpPr>
              <p:cNvPr id="40" name="AutoShape 48">
                <a:extLst>
                  <a:ext uri="{FF2B5EF4-FFF2-40B4-BE49-F238E27FC236}">
                    <a16:creationId xmlns:a16="http://schemas.microsoft.com/office/drawing/2014/main" id="{B447236E-AADC-9F42-8527-C6CB45879C1B}"/>
                  </a:ext>
                </a:extLst>
              </p:cNvPr>
              <p:cNvSpPr>
                <a:spLocks noChangeArrowheads="1"/>
              </p:cNvSpPr>
              <p:nvPr/>
            </p:nvSpPr>
            <p:spPr bwMode="auto">
              <a:xfrm>
                <a:off x="8601343" y="5707365"/>
                <a:ext cx="1447800" cy="514349"/>
              </a:xfrm>
              <a:prstGeom prst="flowChartAlternateProcess">
                <a:avLst/>
              </a:prstGeom>
              <a:noFill/>
              <a:ln w="25400">
                <a:noFill/>
                <a:miter lim="800000"/>
                <a:headEnd/>
                <a:tailEnd/>
              </a:ln>
            </p:spPr>
            <p:txBody>
              <a:bodyPr wrap="none" anchor="ctr"/>
              <a:lstStyle/>
              <a:p>
                <a:pPr algn="ctr" eaLnBrk="0" hangingPunct="0"/>
                <a:r>
                  <a:rPr lang="en-GB" sz="1600" dirty="0">
                    <a:latin typeface="Avenir Book" panose="02000503020000020003" pitchFamily="2" charset="0"/>
                  </a:rPr>
                  <a:t>Roaming hub</a:t>
                </a:r>
              </a:p>
            </p:txBody>
          </p:sp>
          <p:sp>
            <p:nvSpPr>
              <p:cNvPr id="41" name="Freeform 18">
                <a:extLst>
                  <a:ext uri="{FF2B5EF4-FFF2-40B4-BE49-F238E27FC236}">
                    <a16:creationId xmlns:a16="http://schemas.microsoft.com/office/drawing/2014/main" id="{80550D42-8C56-B54F-9D87-EFB0069EFABA}"/>
                  </a:ext>
                </a:extLst>
              </p:cNvPr>
              <p:cNvSpPr>
                <a:spLocks/>
              </p:cNvSpPr>
              <p:nvPr/>
            </p:nvSpPr>
            <p:spPr bwMode="auto">
              <a:xfrm>
                <a:off x="2503227" y="5486835"/>
                <a:ext cx="1246716" cy="230737"/>
              </a:xfrm>
              <a:custGeom>
                <a:avLst/>
                <a:gdLst>
                  <a:gd name="T0" fmla="*/ 0 w 1315"/>
                  <a:gd name="T1" fmla="*/ 2147483647 h 317"/>
                  <a:gd name="T2" fmla="*/ 2147483647 w 1315"/>
                  <a:gd name="T3" fmla="*/ 0 h 317"/>
                  <a:gd name="T4" fmla="*/ 2147483647 w 1315"/>
                  <a:gd name="T5" fmla="*/ 2147483647 h 317"/>
                  <a:gd name="T6" fmla="*/ 0 60000 65536"/>
                  <a:gd name="T7" fmla="*/ 0 60000 65536"/>
                  <a:gd name="T8" fmla="*/ 0 60000 65536"/>
                  <a:gd name="T9" fmla="*/ 0 w 1315"/>
                  <a:gd name="T10" fmla="*/ 0 h 317"/>
                  <a:gd name="T11" fmla="*/ 1315 w 1315"/>
                  <a:gd name="T12" fmla="*/ 317 h 317"/>
                </a:gdLst>
                <a:ahLst/>
                <a:cxnLst>
                  <a:cxn ang="T6">
                    <a:pos x="T0" y="T1"/>
                  </a:cxn>
                  <a:cxn ang="T7">
                    <a:pos x="T2" y="T3"/>
                  </a:cxn>
                  <a:cxn ang="T8">
                    <a:pos x="T4" y="T5"/>
                  </a:cxn>
                </a:cxnLst>
                <a:rect l="T9" t="T10" r="T11" b="T12"/>
                <a:pathLst>
                  <a:path w="1315" h="317">
                    <a:moveTo>
                      <a:pt x="0" y="317"/>
                    </a:moveTo>
                    <a:cubicBezTo>
                      <a:pt x="208" y="158"/>
                      <a:pt x="416" y="0"/>
                      <a:pt x="635" y="0"/>
                    </a:cubicBezTo>
                    <a:cubicBezTo>
                      <a:pt x="854" y="0"/>
                      <a:pt x="1084" y="158"/>
                      <a:pt x="1315" y="317"/>
                    </a:cubicBezTo>
                  </a:path>
                </a:pathLst>
              </a:custGeom>
              <a:noFill/>
              <a:ln w="38100">
                <a:solidFill>
                  <a:srgbClr val="0070C0"/>
                </a:solidFill>
                <a:round/>
                <a:headEnd/>
                <a:tailEnd type="stealth" w="lg" len="lg"/>
              </a:ln>
            </p:spPr>
            <p:txBody>
              <a:bodyPr/>
              <a:lstStyle/>
              <a:p>
                <a:endParaRPr lang="en-US" sz="2000" dirty="0">
                  <a:latin typeface="Avenir Book" panose="02000503020000020003" pitchFamily="2" charset="0"/>
                </a:endParaRPr>
              </a:p>
            </p:txBody>
          </p:sp>
          <p:sp>
            <p:nvSpPr>
              <p:cNvPr id="42" name="Freeform 20">
                <a:extLst>
                  <a:ext uri="{FF2B5EF4-FFF2-40B4-BE49-F238E27FC236}">
                    <a16:creationId xmlns:a16="http://schemas.microsoft.com/office/drawing/2014/main" id="{5D8BFEE3-333C-434B-8A67-132E634F70C1}"/>
                  </a:ext>
                </a:extLst>
              </p:cNvPr>
              <p:cNvSpPr>
                <a:spLocks/>
              </p:cNvSpPr>
              <p:nvPr/>
            </p:nvSpPr>
            <p:spPr bwMode="auto">
              <a:xfrm flipH="1">
                <a:off x="8690243" y="5476628"/>
                <a:ext cx="1246716" cy="230737"/>
              </a:xfrm>
              <a:custGeom>
                <a:avLst/>
                <a:gdLst>
                  <a:gd name="T0" fmla="*/ 0 w 1315"/>
                  <a:gd name="T1" fmla="*/ 2147483647 h 317"/>
                  <a:gd name="T2" fmla="*/ 2147483647 w 1315"/>
                  <a:gd name="T3" fmla="*/ 0 h 317"/>
                  <a:gd name="T4" fmla="*/ 2147483647 w 1315"/>
                  <a:gd name="T5" fmla="*/ 2147483647 h 317"/>
                  <a:gd name="T6" fmla="*/ 0 60000 65536"/>
                  <a:gd name="T7" fmla="*/ 0 60000 65536"/>
                  <a:gd name="T8" fmla="*/ 0 60000 65536"/>
                  <a:gd name="T9" fmla="*/ 0 w 1315"/>
                  <a:gd name="T10" fmla="*/ 0 h 317"/>
                  <a:gd name="T11" fmla="*/ 1315 w 1315"/>
                  <a:gd name="T12" fmla="*/ 317 h 317"/>
                </a:gdLst>
                <a:ahLst/>
                <a:cxnLst>
                  <a:cxn ang="T6">
                    <a:pos x="T0" y="T1"/>
                  </a:cxn>
                  <a:cxn ang="T7">
                    <a:pos x="T2" y="T3"/>
                  </a:cxn>
                  <a:cxn ang="T8">
                    <a:pos x="T4" y="T5"/>
                  </a:cxn>
                </a:cxnLst>
                <a:rect l="T9" t="T10" r="T11" b="T12"/>
                <a:pathLst>
                  <a:path w="1315" h="317">
                    <a:moveTo>
                      <a:pt x="0" y="317"/>
                    </a:moveTo>
                    <a:cubicBezTo>
                      <a:pt x="208" y="158"/>
                      <a:pt x="416" y="0"/>
                      <a:pt x="635" y="0"/>
                    </a:cubicBezTo>
                    <a:cubicBezTo>
                      <a:pt x="854" y="0"/>
                      <a:pt x="1084" y="158"/>
                      <a:pt x="1315" y="317"/>
                    </a:cubicBezTo>
                  </a:path>
                </a:pathLst>
              </a:custGeom>
              <a:noFill/>
              <a:ln w="38100">
                <a:solidFill>
                  <a:srgbClr val="0070C0"/>
                </a:solidFill>
                <a:round/>
                <a:headEnd/>
                <a:tailEnd type="stealth" w="lg" len="lg"/>
              </a:ln>
            </p:spPr>
            <p:txBody>
              <a:bodyPr/>
              <a:lstStyle/>
              <a:p>
                <a:endParaRPr lang="en-US" sz="2000" dirty="0">
                  <a:latin typeface="Avenir Book" panose="02000503020000020003" pitchFamily="2" charset="0"/>
                </a:endParaRPr>
              </a:p>
            </p:txBody>
          </p:sp>
          <p:sp>
            <p:nvSpPr>
              <p:cNvPr id="43" name="AutoShape 48">
                <a:extLst>
                  <a:ext uri="{FF2B5EF4-FFF2-40B4-BE49-F238E27FC236}">
                    <a16:creationId xmlns:a16="http://schemas.microsoft.com/office/drawing/2014/main" id="{99E2385C-5CF8-F349-A5CB-E4C7D2121306}"/>
                  </a:ext>
                </a:extLst>
              </p:cNvPr>
              <p:cNvSpPr>
                <a:spLocks noChangeArrowheads="1"/>
              </p:cNvSpPr>
              <p:nvPr/>
            </p:nvSpPr>
            <p:spPr bwMode="auto">
              <a:xfrm>
                <a:off x="8612280" y="5086434"/>
                <a:ext cx="1447800" cy="514351"/>
              </a:xfrm>
              <a:prstGeom prst="flowChartAlternateProcess">
                <a:avLst/>
              </a:prstGeom>
              <a:noFill/>
              <a:ln w="25400">
                <a:noFill/>
                <a:miter lim="800000"/>
                <a:headEnd/>
                <a:tailEnd/>
              </a:ln>
            </p:spPr>
            <p:txBody>
              <a:bodyPr wrap="none" anchor="ctr"/>
              <a:lstStyle/>
              <a:p>
                <a:pPr algn="ctr" eaLnBrk="0" hangingPunct="0"/>
                <a:r>
                  <a:rPr lang="en-IE" sz="1600" dirty="0">
                    <a:solidFill>
                      <a:srgbClr val="0070C0"/>
                    </a:solidFill>
                    <a:latin typeface="Avenir Book" panose="02000503020000020003" pitchFamily="2" charset="0"/>
                  </a:rPr>
                  <a:t>Service Charge</a:t>
                </a:r>
                <a:endParaRPr lang="en-GB" sz="1600" dirty="0">
                  <a:solidFill>
                    <a:srgbClr val="0070C0"/>
                  </a:solidFill>
                  <a:latin typeface="Avenir Book" panose="02000503020000020003" pitchFamily="2" charset="0"/>
                </a:endParaRPr>
              </a:p>
            </p:txBody>
          </p:sp>
          <p:sp>
            <p:nvSpPr>
              <p:cNvPr id="44" name="AutoShape 48">
                <a:extLst>
                  <a:ext uri="{FF2B5EF4-FFF2-40B4-BE49-F238E27FC236}">
                    <a16:creationId xmlns:a16="http://schemas.microsoft.com/office/drawing/2014/main" id="{350EE6D8-1AC7-324C-BF8C-168AEC7CC8B5}"/>
                  </a:ext>
                </a:extLst>
              </p:cNvPr>
              <p:cNvSpPr>
                <a:spLocks noChangeArrowheads="1"/>
              </p:cNvSpPr>
              <p:nvPr/>
            </p:nvSpPr>
            <p:spPr bwMode="auto">
              <a:xfrm>
                <a:off x="2310610" y="5074725"/>
                <a:ext cx="1447800" cy="514351"/>
              </a:xfrm>
              <a:prstGeom prst="flowChartAlternateProcess">
                <a:avLst/>
              </a:prstGeom>
              <a:noFill/>
              <a:ln w="25400">
                <a:noFill/>
                <a:miter lim="800000"/>
                <a:headEnd/>
                <a:tailEnd/>
              </a:ln>
            </p:spPr>
            <p:txBody>
              <a:bodyPr wrap="none" anchor="ctr"/>
              <a:lstStyle/>
              <a:p>
                <a:pPr algn="ctr" eaLnBrk="0" hangingPunct="0"/>
                <a:r>
                  <a:rPr lang="en-IE" sz="1600" dirty="0">
                    <a:solidFill>
                      <a:srgbClr val="0070C0"/>
                    </a:solidFill>
                    <a:latin typeface="Avenir Book" panose="02000503020000020003" pitchFamily="2" charset="0"/>
                  </a:rPr>
                  <a:t>Service Charge</a:t>
                </a:r>
                <a:endParaRPr lang="en-GB" sz="1600" dirty="0">
                  <a:solidFill>
                    <a:srgbClr val="0070C0"/>
                  </a:solidFill>
                  <a:latin typeface="Avenir Book" panose="02000503020000020003" pitchFamily="2" charset="0"/>
                </a:endParaRPr>
              </a:p>
            </p:txBody>
          </p:sp>
          <p:cxnSp>
            <p:nvCxnSpPr>
              <p:cNvPr id="45" name="Straight Arrow Connector 44">
                <a:extLst>
                  <a:ext uri="{FF2B5EF4-FFF2-40B4-BE49-F238E27FC236}">
                    <a16:creationId xmlns:a16="http://schemas.microsoft.com/office/drawing/2014/main" id="{C0069C60-5465-444D-813D-9A1ECACDCD2D}"/>
                  </a:ext>
                </a:extLst>
              </p:cNvPr>
              <p:cNvCxnSpPr>
                <a:cxnSpLocks/>
              </p:cNvCxnSpPr>
              <p:nvPr/>
            </p:nvCxnSpPr>
            <p:spPr>
              <a:xfrm>
                <a:off x="2405154" y="6281807"/>
                <a:ext cx="1344755" cy="0"/>
              </a:xfrm>
              <a:prstGeom prst="straightConnector1">
                <a:avLst/>
              </a:prstGeom>
              <a:ln w="19050">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16A2291F-F613-344D-90AD-83420D0A7A4A}"/>
                  </a:ext>
                </a:extLst>
              </p:cNvPr>
              <p:cNvCxnSpPr>
                <a:cxnSpLocks/>
              </p:cNvCxnSpPr>
              <p:nvPr/>
            </p:nvCxnSpPr>
            <p:spPr>
              <a:xfrm>
                <a:off x="8650373" y="6297390"/>
                <a:ext cx="1369136" cy="0"/>
              </a:xfrm>
              <a:prstGeom prst="straightConnector1">
                <a:avLst/>
              </a:prstGeom>
              <a:ln w="19050">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6D119816-595E-D340-8D43-0428391659DF}"/>
                  </a:ext>
                </a:extLst>
              </p:cNvPr>
              <p:cNvCxnSpPr/>
              <p:nvPr/>
            </p:nvCxnSpPr>
            <p:spPr>
              <a:xfrm>
                <a:off x="5575204" y="6297390"/>
                <a:ext cx="1248139" cy="0"/>
              </a:xfrm>
              <a:prstGeom prst="straightConnector1">
                <a:avLst/>
              </a:prstGeom>
              <a:ln w="19050">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AutoShape 4">
                <a:extLst>
                  <a:ext uri="{FF2B5EF4-FFF2-40B4-BE49-F238E27FC236}">
                    <a16:creationId xmlns:a16="http://schemas.microsoft.com/office/drawing/2014/main" id="{69A6B5B6-AAE9-C34A-98F7-F685A329ECF9}"/>
                  </a:ext>
                </a:extLst>
              </p:cNvPr>
              <p:cNvSpPr>
                <a:spLocks noChangeArrowheads="1"/>
              </p:cNvSpPr>
              <p:nvPr/>
            </p:nvSpPr>
            <p:spPr bwMode="auto">
              <a:xfrm>
                <a:off x="6823343" y="5607881"/>
                <a:ext cx="1811867" cy="1126067"/>
              </a:xfrm>
              <a:prstGeom prst="roundRect">
                <a:avLst>
                  <a:gd name="adj" fmla="val 16667"/>
                </a:avLst>
              </a:prstGeom>
              <a:solidFill>
                <a:srgbClr val="4D4D4D"/>
              </a:solidFill>
              <a:ln w="9525" algn="ctr">
                <a:solidFill>
                  <a:srgbClr val="333333"/>
                </a:solidFill>
                <a:round/>
                <a:headEnd/>
                <a:tailEnd/>
              </a:ln>
            </p:spPr>
            <p:txBody>
              <a:bodyPr wrap="none" anchor="ctr"/>
              <a:lstStyle/>
              <a:p>
                <a:pPr algn="ctr"/>
                <a:r>
                  <a:rPr lang="en-GB" dirty="0">
                    <a:solidFill>
                      <a:schemeClr val="bg1"/>
                    </a:solidFill>
                    <a:latin typeface="Avenir Book" panose="02000503020000020003" pitchFamily="2" charset="0"/>
                  </a:rPr>
                  <a:t>IPX</a:t>
                </a:r>
                <a:br>
                  <a:rPr lang="en-GB" dirty="0">
                    <a:solidFill>
                      <a:schemeClr val="bg1"/>
                    </a:solidFill>
                    <a:latin typeface="Avenir Book" panose="02000503020000020003" pitchFamily="2" charset="0"/>
                  </a:rPr>
                </a:br>
                <a:r>
                  <a:rPr lang="en-GB" dirty="0">
                    <a:solidFill>
                      <a:schemeClr val="bg1"/>
                    </a:solidFill>
                    <a:latin typeface="Avenir Book" panose="02000503020000020003" pitchFamily="2" charset="0"/>
                  </a:rPr>
                  <a:t>Provider</a:t>
                </a:r>
              </a:p>
            </p:txBody>
          </p:sp>
          <p:cxnSp>
            <p:nvCxnSpPr>
              <p:cNvPr id="49" name="Straight Arrow Connector 48">
                <a:extLst>
                  <a:ext uri="{FF2B5EF4-FFF2-40B4-BE49-F238E27FC236}">
                    <a16:creationId xmlns:a16="http://schemas.microsoft.com/office/drawing/2014/main" id="{3B011AD8-63A0-8A4A-8186-664A2B72C1F4}"/>
                  </a:ext>
                </a:extLst>
              </p:cNvPr>
              <p:cNvCxnSpPr>
                <a:cxnSpLocks/>
              </p:cNvCxnSpPr>
              <p:nvPr/>
            </p:nvCxnSpPr>
            <p:spPr bwMode="auto">
              <a:xfrm flipH="1">
                <a:off x="1559860" y="5086434"/>
                <a:ext cx="8780928" cy="0"/>
              </a:xfrm>
              <a:prstGeom prst="straightConnector1">
                <a:avLst/>
              </a:prstGeom>
              <a:noFill/>
              <a:ln w="38100">
                <a:solidFill>
                  <a:schemeClr val="accent3"/>
                </a:solidFill>
                <a:round/>
                <a:headEnd/>
                <a:tailEnd type="stealth" w="lg" len="lg"/>
              </a:ln>
            </p:spPr>
          </p:cxnSp>
          <p:sp>
            <p:nvSpPr>
              <p:cNvPr id="50" name="AutoShape 48">
                <a:extLst>
                  <a:ext uri="{FF2B5EF4-FFF2-40B4-BE49-F238E27FC236}">
                    <a16:creationId xmlns:a16="http://schemas.microsoft.com/office/drawing/2014/main" id="{234AA167-B838-2F49-BB69-DDBFAE75C6C3}"/>
                  </a:ext>
                </a:extLst>
              </p:cNvPr>
              <p:cNvSpPr>
                <a:spLocks noChangeArrowheads="1"/>
              </p:cNvSpPr>
              <p:nvPr/>
            </p:nvSpPr>
            <p:spPr bwMode="auto">
              <a:xfrm>
                <a:off x="5471851" y="4972484"/>
                <a:ext cx="1447800" cy="514351"/>
              </a:xfrm>
              <a:prstGeom prst="flowChartAlternateProcess">
                <a:avLst/>
              </a:prstGeom>
              <a:noFill/>
              <a:ln w="25400">
                <a:noFill/>
                <a:miter lim="800000"/>
                <a:headEnd/>
                <a:tailEnd/>
              </a:ln>
            </p:spPr>
            <p:txBody>
              <a:bodyPr wrap="none" anchor="ctr"/>
              <a:lstStyle/>
              <a:p>
                <a:pPr algn="ctr" eaLnBrk="0" hangingPunct="0"/>
                <a:r>
                  <a:rPr lang="en-IE" sz="1600" b="1" dirty="0">
                    <a:solidFill>
                      <a:schemeClr val="accent3"/>
                    </a:solidFill>
                    <a:latin typeface="Avenir Book" panose="02000503020000020003" pitchFamily="2" charset="0"/>
                  </a:rPr>
                  <a:t>Inter-operator tariff</a:t>
                </a:r>
                <a:endParaRPr lang="en-GB" sz="1600" b="1" dirty="0">
                  <a:solidFill>
                    <a:schemeClr val="accent3"/>
                  </a:solidFill>
                  <a:latin typeface="Avenir Book" panose="02000503020000020003" pitchFamily="2" charset="0"/>
                </a:endParaRPr>
              </a:p>
            </p:txBody>
          </p:sp>
        </p:grpSp>
        <p:sp>
          <p:nvSpPr>
            <p:cNvPr id="54" name="Rounded Rectangle 53">
              <a:extLst>
                <a:ext uri="{FF2B5EF4-FFF2-40B4-BE49-F238E27FC236}">
                  <a16:creationId xmlns:a16="http://schemas.microsoft.com/office/drawing/2014/main" id="{28F4D3EF-A33D-3D4E-8EDC-343E26C70647}"/>
                </a:ext>
              </a:extLst>
            </p:cNvPr>
            <p:cNvSpPr/>
            <p:nvPr/>
          </p:nvSpPr>
          <p:spPr bwMode="auto">
            <a:xfrm>
              <a:off x="726141" y="4873965"/>
              <a:ext cx="10555941" cy="1943694"/>
            </a:xfrm>
            <a:prstGeom prst="roundRect">
              <a:avLst/>
            </a:prstGeom>
            <a:noFill/>
            <a:ln w="57150" cap="flat" cmpd="sng" algn="ctr">
              <a:solidFill>
                <a:schemeClr val="accent3"/>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
        <p:nvSpPr>
          <p:cNvPr id="55" name="Rounded Rectangle 54">
            <a:extLst>
              <a:ext uri="{FF2B5EF4-FFF2-40B4-BE49-F238E27FC236}">
                <a16:creationId xmlns:a16="http://schemas.microsoft.com/office/drawing/2014/main" id="{9FD5DCB6-5158-A24A-BA20-9E2D17592567}"/>
              </a:ext>
            </a:extLst>
          </p:cNvPr>
          <p:cNvSpPr/>
          <p:nvPr/>
        </p:nvSpPr>
        <p:spPr bwMode="auto">
          <a:xfrm>
            <a:off x="4598894" y="2057400"/>
            <a:ext cx="2649071" cy="1600201"/>
          </a:xfrm>
          <a:prstGeom prst="roundRect">
            <a:avLst/>
          </a:prstGeom>
          <a:noFill/>
          <a:ln w="57150" cap="flat" cmpd="sng" algn="ctr">
            <a:solidFill>
              <a:schemeClr val="accent3"/>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41029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C782D7-3910-A34E-86FC-7596D83AF39D}"/>
              </a:ext>
            </a:extLst>
          </p:cNvPr>
          <p:cNvSpPr>
            <a:spLocks noGrp="1"/>
          </p:cNvSpPr>
          <p:nvPr>
            <p:ph type="title"/>
          </p:nvPr>
        </p:nvSpPr>
        <p:spPr/>
        <p:txBody>
          <a:bodyPr/>
          <a:lstStyle/>
          <a:p>
            <a:r>
              <a:rPr lang="en-US" dirty="0"/>
              <a:t>Our dataset</a:t>
            </a:r>
          </a:p>
        </p:txBody>
      </p:sp>
      <p:sp>
        <p:nvSpPr>
          <p:cNvPr id="2" name="Content Placeholder 1">
            <a:extLst>
              <a:ext uri="{FF2B5EF4-FFF2-40B4-BE49-F238E27FC236}">
                <a16:creationId xmlns:a16="http://schemas.microsoft.com/office/drawing/2014/main" id="{A947C93D-0187-BA46-8510-DDA9B4652254}"/>
              </a:ext>
            </a:extLst>
          </p:cNvPr>
          <p:cNvSpPr>
            <a:spLocks noGrp="1"/>
          </p:cNvSpPr>
          <p:nvPr>
            <p:ph sz="half" idx="1"/>
          </p:nvPr>
        </p:nvSpPr>
        <p:spPr>
          <a:xfrm>
            <a:off x="217029" y="1134534"/>
            <a:ext cx="4419601" cy="5181600"/>
          </a:xfrm>
        </p:spPr>
        <p:txBody>
          <a:bodyPr/>
          <a:lstStyle/>
          <a:p>
            <a:r>
              <a:rPr lang="en-IE" dirty="0"/>
              <a:t>An operational </a:t>
            </a:r>
            <a:r>
              <a:rPr lang="en-IE" b="1" u="sng" dirty="0"/>
              <a:t>M2M platform</a:t>
            </a:r>
          </a:p>
          <a:p>
            <a:pPr lvl="1"/>
            <a:r>
              <a:rPr lang="en-IE" dirty="0"/>
              <a:t>100K 4G-enabled IoT devices</a:t>
            </a:r>
          </a:p>
          <a:p>
            <a:pPr lvl="1"/>
            <a:r>
              <a:rPr lang="en-IE" dirty="0"/>
              <a:t>11 days in November 2018</a:t>
            </a:r>
          </a:p>
          <a:p>
            <a:r>
              <a:rPr lang="en-IE" b="1" u="sng" dirty="0"/>
              <a:t>Visited MNO</a:t>
            </a:r>
            <a:r>
              <a:rPr lang="en-IE" dirty="0"/>
              <a:t>: Operational network in UK</a:t>
            </a:r>
          </a:p>
          <a:p>
            <a:pPr lvl="1"/>
            <a:r>
              <a:rPr lang="en-IE" dirty="0"/>
              <a:t>~30M devices (Smartphones, feature phones, and IoT devices)</a:t>
            </a:r>
          </a:p>
          <a:p>
            <a:pPr lvl="1"/>
            <a:r>
              <a:rPr lang="en-IE" dirty="0"/>
              <a:t>22 days in April 2019</a:t>
            </a:r>
          </a:p>
        </p:txBody>
      </p:sp>
      <p:pic>
        <p:nvPicPr>
          <p:cNvPr id="26" name="Picture 25" descr="Diagram&#10;&#10;Description automatically generated">
            <a:extLst>
              <a:ext uri="{FF2B5EF4-FFF2-40B4-BE49-F238E27FC236}">
                <a16:creationId xmlns:a16="http://schemas.microsoft.com/office/drawing/2014/main" id="{B1CD063A-B530-5641-BFF5-157FED82E0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630" y="1431096"/>
            <a:ext cx="7555370" cy="4276324"/>
          </a:xfrm>
          <a:prstGeom prst="rect">
            <a:avLst/>
          </a:prstGeom>
        </p:spPr>
      </p:pic>
      <p:cxnSp>
        <p:nvCxnSpPr>
          <p:cNvPr id="6" name="Straight Arrow Connector 5">
            <a:extLst>
              <a:ext uri="{FF2B5EF4-FFF2-40B4-BE49-F238E27FC236}">
                <a16:creationId xmlns:a16="http://schemas.microsoft.com/office/drawing/2014/main" id="{3651A1A1-A9DE-9F4E-81EC-D8B2CEA59BF8}"/>
              </a:ext>
            </a:extLst>
          </p:cNvPr>
          <p:cNvCxnSpPr>
            <a:cxnSpLocks/>
          </p:cNvCxnSpPr>
          <p:nvPr/>
        </p:nvCxnSpPr>
        <p:spPr bwMode="auto">
          <a:xfrm>
            <a:off x="3954162" y="1544595"/>
            <a:ext cx="3657600" cy="1692875"/>
          </a:xfrm>
          <a:prstGeom prst="straightConnector1">
            <a:avLst/>
          </a:prstGeom>
          <a:solidFill>
            <a:schemeClr val="accent1"/>
          </a:solidFill>
          <a:ln w="63500" cap="flat" cmpd="sng" algn="ctr">
            <a:solidFill>
              <a:srgbClr val="C00000"/>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815DFCC1-4141-9A49-9663-8BDCA7EDF3CF}"/>
              </a:ext>
            </a:extLst>
          </p:cNvPr>
          <p:cNvCxnSpPr>
            <a:cxnSpLocks/>
          </p:cNvCxnSpPr>
          <p:nvPr/>
        </p:nvCxnSpPr>
        <p:spPr bwMode="auto">
          <a:xfrm>
            <a:off x="2770094" y="3930364"/>
            <a:ext cx="3818965" cy="0"/>
          </a:xfrm>
          <a:prstGeom prst="straightConnector1">
            <a:avLst/>
          </a:prstGeom>
          <a:solidFill>
            <a:schemeClr val="accent1"/>
          </a:solidFill>
          <a:ln w="63500" cap="flat" cmpd="sng" algn="ctr">
            <a:solidFill>
              <a:srgbClr val="C00000"/>
            </a:solidFill>
            <a:prstDash val="solid"/>
            <a:round/>
            <a:headEnd type="none" w="med" len="med"/>
            <a:tailEnd type="triangle"/>
          </a:ln>
          <a:effectLst/>
        </p:spPr>
      </p:cxnSp>
    </p:spTree>
    <p:extLst>
      <p:ext uri="{BB962C8B-B14F-4D97-AF65-F5344CB8AC3E}">
        <p14:creationId xmlns:p14="http://schemas.microsoft.com/office/powerpoint/2010/main" val="115182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ACBF9A-AF90-5A4D-9806-032894AD39FB}"/>
              </a:ext>
            </a:extLst>
          </p:cNvPr>
          <p:cNvSpPr>
            <a:spLocks noGrp="1"/>
          </p:cNvSpPr>
          <p:nvPr>
            <p:ph idx="1"/>
          </p:nvPr>
        </p:nvSpPr>
        <p:spPr/>
        <p:txBody>
          <a:bodyPr/>
          <a:lstStyle/>
          <a:p>
            <a:r>
              <a:rPr lang="en-US" dirty="0"/>
              <a:t>How many are roaming?</a:t>
            </a:r>
          </a:p>
          <a:p>
            <a:endParaRPr lang="en-US" dirty="0"/>
          </a:p>
        </p:txBody>
      </p:sp>
      <p:sp>
        <p:nvSpPr>
          <p:cNvPr id="3" name="Title 2">
            <a:extLst>
              <a:ext uri="{FF2B5EF4-FFF2-40B4-BE49-F238E27FC236}">
                <a16:creationId xmlns:a16="http://schemas.microsoft.com/office/drawing/2014/main" id="{F3B041A3-3259-6A49-B633-0E52D2AF1634}"/>
              </a:ext>
            </a:extLst>
          </p:cNvPr>
          <p:cNvSpPr>
            <a:spLocks noGrp="1"/>
          </p:cNvSpPr>
          <p:nvPr>
            <p:ph type="title"/>
          </p:nvPr>
        </p:nvSpPr>
        <p:spPr/>
        <p:txBody>
          <a:bodyPr/>
          <a:lstStyle/>
          <a:p>
            <a:r>
              <a:rPr lang="en-US" dirty="0"/>
              <a:t>View from an Operational Mobile Network Operator</a:t>
            </a:r>
          </a:p>
        </p:txBody>
      </p:sp>
      <p:pic>
        <p:nvPicPr>
          <p:cNvPr id="4" name="Picture 3">
            <a:extLst>
              <a:ext uri="{FF2B5EF4-FFF2-40B4-BE49-F238E27FC236}">
                <a16:creationId xmlns:a16="http://schemas.microsoft.com/office/drawing/2014/main" id="{8B48C36E-D7D6-A740-ABEA-09477095DD81}"/>
              </a:ext>
            </a:extLst>
          </p:cNvPr>
          <p:cNvPicPr>
            <a:picLocks noChangeAspect="1"/>
          </p:cNvPicPr>
          <p:nvPr/>
        </p:nvPicPr>
        <p:blipFill>
          <a:blip r:embed="rId3"/>
          <a:stretch>
            <a:fillRect/>
          </a:stretch>
        </p:blipFill>
        <p:spPr>
          <a:xfrm>
            <a:off x="633018" y="2374661"/>
            <a:ext cx="10863263" cy="3621088"/>
          </a:xfrm>
          <a:prstGeom prst="rect">
            <a:avLst/>
          </a:prstGeom>
        </p:spPr>
      </p:pic>
      <p:sp>
        <p:nvSpPr>
          <p:cNvPr id="6" name="Rectangle 5">
            <a:extLst>
              <a:ext uri="{FF2B5EF4-FFF2-40B4-BE49-F238E27FC236}">
                <a16:creationId xmlns:a16="http://schemas.microsoft.com/office/drawing/2014/main" id="{BB70B0A1-196A-F440-AB2E-E9FDA240342B}"/>
              </a:ext>
            </a:extLst>
          </p:cNvPr>
          <p:cNvSpPr/>
          <p:nvPr/>
        </p:nvSpPr>
        <p:spPr bwMode="auto">
          <a:xfrm>
            <a:off x="892098" y="2994103"/>
            <a:ext cx="9625781" cy="877529"/>
          </a:xfrm>
          <a:prstGeom prst="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DD0E6522-948B-424A-A03F-EAB4A0E2D1E7}"/>
              </a:ext>
            </a:extLst>
          </p:cNvPr>
          <p:cNvSpPr txBox="1"/>
          <p:nvPr/>
        </p:nvSpPr>
        <p:spPr>
          <a:xfrm>
            <a:off x="16727" y="2624771"/>
            <a:ext cx="3197528" cy="369332"/>
          </a:xfrm>
          <a:prstGeom prst="rect">
            <a:avLst/>
          </a:prstGeom>
          <a:solidFill>
            <a:schemeClr val="bg1"/>
          </a:solidFill>
        </p:spPr>
        <p:txBody>
          <a:bodyPr wrap="square" rtlCol="0">
            <a:spAutoFit/>
          </a:bodyPr>
          <a:lstStyle/>
          <a:p>
            <a:r>
              <a:rPr lang="en-US" b="1" dirty="0"/>
              <a:t>Non-Roamers</a:t>
            </a:r>
          </a:p>
        </p:txBody>
      </p:sp>
      <p:sp>
        <p:nvSpPr>
          <p:cNvPr id="8" name="Rectangle 7">
            <a:extLst>
              <a:ext uri="{FF2B5EF4-FFF2-40B4-BE49-F238E27FC236}">
                <a16:creationId xmlns:a16="http://schemas.microsoft.com/office/drawing/2014/main" id="{69271B6A-5265-3E41-9FA1-DBEB40779756}"/>
              </a:ext>
            </a:extLst>
          </p:cNvPr>
          <p:cNvSpPr/>
          <p:nvPr/>
        </p:nvSpPr>
        <p:spPr bwMode="auto">
          <a:xfrm>
            <a:off x="877231" y="3849029"/>
            <a:ext cx="9625781" cy="877529"/>
          </a:xfrm>
          <a:prstGeom prst="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5942FCB7-3C19-F344-95ED-F306C77B6E04}"/>
              </a:ext>
            </a:extLst>
          </p:cNvPr>
          <p:cNvSpPr txBox="1"/>
          <p:nvPr/>
        </p:nvSpPr>
        <p:spPr>
          <a:xfrm>
            <a:off x="16727" y="3479697"/>
            <a:ext cx="2161477" cy="369332"/>
          </a:xfrm>
          <a:prstGeom prst="rect">
            <a:avLst/>
          </a:prstGeom>
          <a:solidFill>
            <a:schemeClr val="bg1"/>
          </a:solidFill>
        </p:spPr>
        <p:txBody>
          <a:bodyPr wrap="square" rtlCol="0">
            <a:spAutoFit/>
          </a:bodyPr>
          <a:lstStyle/>
          <a:p>
            <a:r>
              <a:rPr lang="en-US" b="1" dirty="0"/>
              <a:t>Inbound Roamers</a:t>
            </a:r>
          </a:p>
        </p:txBody>
      </p:sp>
      <p:sp>
        <p:nvSpPr>
          <p:cNvPr id="10" name="Rectangle 9">
            <a:extLst>
              <a:ext uri="{FF2B5EF4-FFF2-40B4-BE49-F238E27FC236}">
                <a16:creationId xmlns:a16="http://schemas.microsoft.com/office/drawing/2014/main" id="{97BAFB11-641A-0D4B-93EC-F1D4137F5547}"/>
              </a:ext>
            </a:extLst>
          </p:cNvPr>
          <p:cNvSpPr/>
          <p:nvPr/>
        </p:nvSpPr>
        <p:spPr bwMode="auto">
          <a:xfrm>
            <a:off x="877231" y="4726558"/>
            <a:ext cx="9625781" cy="877529"/>
          </a:xfrm>
          <a:prstGeom prst="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CCACD795-319E-B841-9A35-D2FC89B7A955}"/>
              </a:ext>
            </a:extLst>
          </p:cNvPr>
          <p:cNvSpPr txBox="1"/>
          <p:nvPr/>
        </p:nvSpPr>
        <p:spPr>
          <a:xfrm>
            <a:off x="1860" y="4357226"/>
            <a:ext cx="2362199" cy="369332"/>
          </a:xfrm>
          <a:prstGeom prst="rect">
            <a:avLst/>
          </a:prstGeom>
          <a:solidFill>
            <a:schemeClr val="bg1"/>
          </a:solidFill>
        </p:spPr>
        <p:txBody>
          <a:bodyPr wrap="square" rtlCol="0">
            <a:spAutoFit/>
          </a:bodyPr>
          <a:lstStyle/>
          <a:p>
            <a:r>
              <a:rPr lang="en-US" b="1" dirty="0"/>
              <a:t>Outbound Roamers</a:t>
            </a:r>
          </a:p>
        </p:txBody>
      </p:sp>
      <p:sp>
        <p:nvSpPr>
          <p:cNvPr id="13" name="Oval 12">
            <a:extLst>
              <a:ext uri="{FF2B5EF4-FFF2-40B4-BE49-F238E27FC236}">
                <a16:creationId xmlns:a16="http://schemas.microsoft.com/office/drawing/2014/main" id="{2525ADF3-3DBC-F546-9B73-121A74392FB5}"/>
              </a:ext>
            </a:extLst>
          </p:cNvPr>
          <p:cNvSpPr/>
          <p:nvPr/>
        </p:nvSpPr>
        <p:spPr bwMode="auto">
          <a:xfrm>
            <a:off x="891717" y="3938436"/>
            <a:ext cx="291624" cy="279926"/>
          </a:xfrm>
          <a:prstGeom prst="ellipse">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58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1"/>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3" grpId="0" animBg="1"/>
      <p:bldP spid="1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A3D12AD-6CEB-A246-B1A7-EA3CDBD281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819" y="1800305"/>
            <a:ext cx="2893894" cy="4340841"/>
          </a:xfrm>
          <a:prstGeom prst="rect">
            <a:avLst/>
          </a:prstGeom>
        </p:spPr>
      </p:pic>
      <p:pic>
        <p:nvPicPr>
          <p:cNvPr id="11" name="Picture 10">
            <a:extLst>
              <a:ext uri="{FF2B5EF4-FFF2-40B4-BE49-F238E27FC236}">
                <a16:creationId xmlns:a16="http://schemas.microsoft.com/office/drawing/2014/main" id="{42CD3F1B-07B5-2A43-8B6D-FBA7BEF2BB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1303" y="1800305"/>
            <a:ext cx="2958353" cy="4437529"/>
          </a:xfrm>
          <a:prstGeom prst="rect">
            <a:avLst/>
          </a:prstGeom>
        </p:spPr>
      </p:pic>
      <p:sp>
        <p:nvSpPr>
          <p:cNvPr id="2" name="Content Placeholder 1">
            <a:extLst>
              <a:ext uri="{FF2B5EF4-FFF2-40B4-BE49-F238E27FC236}">
                <a16:creationId xmlns:a16="http://schemas.microsoft.com/office/drawing/2014/main" id="{931A9D7D-3009-4A48-BE4D-38D0D53B0F52}"/>
              </a:ext>
            </a:extLst>
          </p:cNvPr>
          <p:cNvSpPr>
            <a:spLocks noGrp="1"/>
          </p:cNvSpPr>
          <p:nvPr>
            <p:ph idx="1"/>
          </p:nvPr>
        </p:nvSpPr>
        <p:spPr/>
        <p:txBody>
          <a:bodyPr/>
          <a:lstStyle/>
          <a:p>
            <a:r>
              <a:rPr lang="en-US" dirty="0"/>
              <a:t>Device type is classified with the GSMA TAC database and the APN</a:t>
            </a:r>
          </a:p>
          <a:p>
            <a:pPr lvl="1"/>
            <a:r>
              <a:rPr lang="en-US" dirty="0"/>
              <a:t>GSMA DB: device manufacturer and operating systems </a:t>
            </a:r>
          </a:p>
          <a:p>
            <a:pPr lvl="1"/>
            <a:endParaRPr lang="en-US" dirty="0"/>
          </a:p>
        </p:txBody>
      </p:sp>
      <p:sp>
        <p:nvSpPr>
          <p:cNvPr id="3" name="Title 2">
            <a:extLst>
              <a:ext uri="{FF2B5EF4-FFF2-40B4-BE49-F238E27FC236}">
                <a16:creationId xmlns:a16="http://schemas.microsoft.com/office/drawing/2014/main" id="{3EE4D84D-C1D3-EB43-B8F6-492BC21594AA}"/>
              </a:ext>
            </a:extLst>
          </p:cNvPr>
          <p:cNvSpPr>
            <a:spLocks noGrp="1"/>
          </p:cNvSpPr>
          <p:nvPr>
            <p:ph type="title"/>
          </p:nvPr>
        </p:nvSpPr>
        <p:spPr/>
        <p:txBody>
          <a:bodyPr/>
          <a:lstStyle/>
          <a:p>
            <a:r>
              <a:rPr lang="en-US" dirty="0"/>
              <a:t>Inbound Roamers: </a:t>
            </a:r>
            <a:r>
              <a:rPr lang="en-US" b="1" i="1" dirty="0"/>
              <a:t>Things</a:t>
            </a:r>
            <a:r>
              <a:rPr lang="en-US" dirty="0"/>
              <a:t> or </a:t>
            </a:r>
            <a:r>
              <a:rPr lang="en-US" b="1" i="1" dirty="0"/>
              <a:t>People</a:t>
            </a:r>
            <a:r>
              <a:rPr lang="en-US" dirty="0"/>
              <a:t>?</a:t>
            </a:r>
          </a:p>
        </p:txBody>
      </p:sp>
      <p:sp>
        <p:nvSpPr>
          <p:cNvPr id="6" name="TextBox 5">
            <a:extLst>
              <a:ext uri="{FF2B5EF4-FFF2-40B4-BE49-F238E27FC236}">
                <a16:creationId xmlns:a16="http://schemas.microsoft.com/office/drawing/2014/main" id="{086FAD67-7B60-1748-96D4-44A37C4A5982}"/>
              </a:ext>
            </a:extLst>
          </p:cNvPr>
          <p:cNvSpPr txBox="1"/>
          <p:nvPr/>
        </p:nvSpPr>
        <p:spPr>
          <a:xfrm>
            <a:off x="4164510" y="2240944"/>
            <a:ext cx="2609850" cy="646331"/>
          </a:xfrm>
          <a:prstGeom prst="rect">
            <a:avLst/>
          </a:prstGeom>
          <a:noFill/>
        </p:spPr>
        <p:txBody>
          <a:bodyPr wrap="square" rtlCol="0">
            <a:spAutoFit/>
          </a:bodyPr>
          <a:lstStyle/>
          <a:p>
            <a:r>
              <a:rPr lang="en-US" dirty="0">
                <a:latin typeface="Avenir Book" panose="02000503020000020003" pitchFamily="2" charset="0"/>
              </a:rPr>
              <a:t>Majority of IoT devices are inbound roamers!</a:t>
            </a:r>
          </a:p>
        </p:txBody>
      </p:sp>
      <p:cxnSp>
        <p:nvCxnSpPr>
          <p:cNvPr id="7" name="Straight Arrow Connector 6">
            <a:extLst>
              <a:ext uri="{FF2B5EF4-FFF2-40B4-BE49-F238E27FC236}">
                <a16:creationId xmlns:a16="http://schemas.microsoft.com/office/drawing/2014/main" id="{25C539E7-35C0-804A-8329-505D2834B07D}"/>
              </a:ext>
            </a:extLst>
          </p:cNvPr>
          <p:cNvCxnSpPr>
            <a:cxnSpLocks/>
            <a:stCxn id="6" idx="1"/>
          </p:cNvCxnSpPr>
          <p:nvPr/>
        </p:nvCxnSpPr>
        <p:spPr>
          <a:xfrm flipH="1">
            <a:off x="2678610" y="2564110"/>
            <a:ext cx="1485900" cy="1131079"/>
          </a:xfrm>
          <a:prstGeom prst="straightConnector1">
            <a:avLst/>
          </a:prstGeom>
          <a:ln w="5715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F87CB0D6-527D-B841-B9F3-515720259983}"/>
              </a:ext>
            </a:extLst>
          </p:cNvPr>
          <p:cNvSpPr txBox="1"/>
          <p:nvPr/>
        </p:nvSpPr>
        <p:spPr>
          <a:xfrm>
            <a:off x="4971972" y="4749621"/>
            <a:ext cx="3079331" cy="646331"/>
          </a:xfrm>
          <a:prstGeom prst="rect">
            <a:avLst/>
          </a:prstGeom>
          <a:noFill/>
        </p:spPr>
        <p:txBody>
          <a:bodyPr wrap="square" rtlCol="0">
            <a:spAutoFit/>
          </a:bodyPr>
          <a:lstStyle/>
          <a:p>
            <a:r>
              <a:rPr lang="en-US" dirty="0">
                <a:latin typeface="Avenir Book" panose="02000503020000020003" pitchFamily="2" charset="0"/>
              </a:rPr>
              <a:t>Out of all inbound roamers, only 27% are people! </a:t>
            </a:r>
          </a:p>
        </p:txBody>
      </p:sp>
      <p:cxnSp>
        <p:nvCxnSpPr>
          <p:cNvPr id="9" name="Straight Arrow Connector 8">
            <a:extLst>
              <a:ext uri="{FF2B5EF4-FFF2-40B4-BE49-F238E27FC236}">
                <a16:creationId xmlns:a16="http://schemas.microsoft.com/office/drawing/2014/main" id="{DCF369CC-278F-884C-BDEF-6412BDF8B701}"/>
              </a:ext>
            </a:extLst>
          </p:cNvPr>
          <p:cNvCxnSpPr>
            <a:cxnSpLocks/>
            <a:stCxn id="8" idx="3"/>
          </p:cNvCxnSpPr>
          <p:nvPr/>
        </p:nvCxnSpPr>
        <p:spPr>
          <a:xfrm flipV="1">
            <a:off x="8051303" y="3970726"/>
            <a:ext cx="1897096" cy="1102061"/>
          </a:xfrm>
          <a:prstGeom prst="straightConnector1">
            <a:avLst/>
          </a:prstGeom>
          <a:ln w="57150">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7282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F3B915-3475-C04E-B6E5-88B45C032019}"/>
              </a:ext>
            </a:extLst>
          </p:cNvPr>
          <p:cNvSpPr>
            <a:spLocks noGrp="1"/>
          </p:cNvSpPr>
          <p:nvPr>
            <p:ph type="title"/>
          </p:nvPr>
        </p:nvSpPr>
        <p:spPr/>
        <p:txBody>
          <a:bodyPr/>
          <a:lstStyle/>
          <a:p>
            <a:r>
              <a:rPr lang="en-US" dirty="0"/>
              <a:t>Where are devices roaming from in a MNO?</a:t>
            </a:r>
          </a:p>
        </p:txBody>
      </p:sp>
      <p:pic>
        <p:nvPicPr>
          <p:cNvPr id="5" name="Picture 4">
            <a:extLst>
              <a:ext uri="{FF2B5EF4-FFF2-40B4-BE49-F238E27FC236}">
                <a16:creationId xmlns:a16="http://schemas.microsoft.com/office/drawing/2014/main" id="{0AFE9BAC-12BC-C243-B92D-8FE7C51B2978}"/>
              </a:ext>
            </a:extLst>
          </p:cNvPr>
          <p:cNvPicPr>
            <a:picLocks noChangeAspect="1"/>
          </p:cNvPicPr>
          <p:nvPr/>
        </p:nvPicPr>
        <p:blipFill>
          <a:blip r:embed="rId2"/>
          <a:stretch>
            <a:fillRect/>
          </a:stretch>
        </p:blipFill>
        <p:spPr>
          <a:xfrm>
            <a:off x="64294" y="3967798"/>
            <a:ext cx="12063412" cy="2286000"/>
          </a:xfrm>
          <a:prstGeom prst="rect">
            <a:avLst/>
          </a:prstGeom>
        </p:spPr>
      </p:pic>
      <p:pic>
        <p:nvPicPr>
          <p:cNvPr id="6" name="Picture 5">
            <a:extLst>
              <a:ext uri="{FF2B5EF4-FFF2-40B4-BE49-F238E27FC236}">
                <a16:creationId xmlns:a16="http://schemas.microsoft.com/office/drawing/2014/main" id="{28810DFE-720B-0347-BAC0-39D1545C89E3}"/>
              </a:ext>
            </a:extLst>
          </p:cNvPr>
          <p:cNvPicPr>
            <a:picLocks noChangeAspect="1"/>
          </p:cNvPicPr>
          <p:nvPr/>
        </p:nvPicPr>
        <p:blipFill>
          <a:blip r:embed="rId3"/>
          <a:stretch>
            <a:fillRect/>
          </a:stretch>
        </p:blipFill>
        <p:spPr>
          <a:xfrm>
            <a:off x="0" y="1173798"/>
            <a:ext cx="12192000" cy="2438400"/>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4">
            <p14:nvContentPartPr>
              <p14:cNvPr id="2" name="Ink 1">
                <a:extLst>
                  <a:ext uri="{FF2B5EF4-FFF2-40B4-BE49-F238E27FC236}">
                    <a16:creationId xmlns:a16="http://schemas.microsoft.com/office/drawing/2014/main" id="{36ADFBE1-5F41-5B4F-AF0E-4472BFE5E9DF}"/>
                  </a:ext>
                </a:extLst>
              </p14:cNvPr>
              <p14:cNvContentPartPr/>
              <p14:nvPr/>
            </p14:nvContentPartPr>
            <p14:xfrm>
              <a:off x="2043580" y="453811"/>
              <a:ext cx="360" cy="360"/>
            </p14:xfrm>
          </p:contentPart>
        </mc:Choice>
        <mc:Fallback xmlns="">
          <p:pic>
            <p:nvPicPr>
              <p:cNvPr id="2" name="Ink 1">
                <a:extLst>
                  <a:ext uri="{FF2B5EF4-FFF2-40B4-BE49-F238E27FC236}">
                    <a16:creationId xmlns:a16="http://schemas.microsoft.com/office/drawing/2014/main" id="{36ADFBE1-5F41-5B4F-AF0E-4472BFE5E9DF}"/>
                  </a:ext>
                </a:extLst>
              </p:cNvPr>
              <p:cNvPicPr/>
              <p:nvPr/>
            </p:nvPicPr>
            <p:blipFill>
              <a:blip r:embed="rId5"/>
              <a:stretch>
                <a:fillRect/>
              </a:stretch>
            </p:blipFill>
            <p:spPr>
              <a:xfrm>
                <a:off x="2025940" y="345811"/>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2" name="Ink 11">
                <a:extLst>
                  <a:ext uri="{FF2B5EF4-FFF2-40B4-BE49-F238E27FC236}">
                    <a16:creationId xmlns:a16="http://schemas.microsoft.com/office/drawing/2014/main" id="{20E77E13-0F91-E345-8ED9-153DAB3EC0CB}"/>
                  </a:ext>
                </a:extLst>
              </p14:cNvPr>
              <p14:cNvContentPartPr/>
              <p14:nvPr/>
            </p14:nvContentPartPr>
            <p14:xfrm>
              <a:off x="2149780" y="509611"/>
              <a:ext cx="360" cy="360"/>
            </p14:xfrm>
          </p:contentPart>
        </mc:Choice>
        <mc:Fallback xmlns="">
          <p:pic>
            <p:nvPicPr>
              <p:cNvPr id="12" name="Ink 11">
                <a:extLst>
                  <a:ext uri="{FF2B5EF4-FFF2-40B4-BE49-F238E27FC236}">
                    <a16:creationId xmlns:a16="http://schemas.microsoft.com/office/drawing/2014/main" id="{20E77E13-0F91-E345-8ED9-153DAB3EC0CB}"/>
                  </a:ext>
                </a:extLst>
              </p:cNvPr>
              <p:cNvPicPr/>
              <p:nvPr/>
            </p:nvPicPr>
            <p:blipFill>
              <a:blip r:embed="rId7"/>
              <a:stretch>
                <a:fillRect/>
              </a:stretch>
            </p:blipFill>
            <p:spPr>
              <a:xfrm>
                <a:off x="2131780" y="401971"/>
                <a:ext cx="36000" cy="216000"/>
              </a:xfrm>
              <a:prstGeom prst="rect">
                <a:avLst/>
              </a:prstGeom>
            </p:spPr>
          </p:pic>
        </mc:Fallback>
      </mc:AlternateContent>
      <p:sp>
        <p:nvSpPr>
          <p:cNvPr id="16" name="Rectangle 15">
            <a:extLst>
              <a:ext uri="{FF2B5EF4-FFF2-40B4-BE49-F238E27FC236}">
                <a16:creationId xmlns:a16="http://schemas.microsoft.com/office/drawing/2014/main" id="{9F9DFBEB-834B-B34B-B839-A1EA42EFBB22}"/>
              </a:ext>
            </a:extLst>
          </p:cNvPr>
          <p:cNvSpPr/>
          <p:nvPr/>
        </p:nvSpPr>
        <p:spPr bwMode="auto">
          <a:xfrm>
            <a:off x="401449" y="4856360"/>
            <a:ext cx="10627107" cy="530380"/>
          </a:xfrm>
          <a:prstGeom prst="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5F5D6854-A2BB-7147-B397-F704A9610C81}"/>
              </a:ext>
            </a:extLst>
          </p:cNvPr>
          <p:cNvSpPr txBox="1"/>
          <p:nvPr/>
        </p:nvSpPr>
        <p:spPr>
          <a:xfrm>
            <a:off x="27883" y="4498178"/>
            <a:ext cx="1750741" cy="369332"/>
          </a:xfrm>
          <a:prstGeom prst="rect">
            <a:avLst/>
          </a:prstGeom>
          <a:solidFill>
            <a:schemeClr val="bg1"/>
          </a:solidFill>
        </p:spPr>
        <p:txBody>
          <a:bodyPr wrap="square" rtlCol="0">
            <a:spAutoFit/>
          </a:bodyPr>
          <a:lstStyle/>
          <a:p>
            <a:r>
              <a:rPr lang="en-US" b="1" dirty="0"/>
              <a:t>IoT devices</a:t>
            </a:r>
          </a:p>
        </p:txBody>
      </p:sp>
    </p:spTree>
    <p:extLst>
      <p:ext uri="{BB962C8B-B14F-4D97-AF65-F5344CB8AC3E}">
        <p14:creationId xmlns:p14="http://schemas.microsoft.com/office/powerpoint/2010/main" val="272197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theme/theme1.xml><?xml version="1.0" encoding="utf-8"?>
<a:theme xmlns:a="http://schemas.openxmlformats.org/drawingml/2006/main" name="AquaLabTheme_New">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1_aqualab01">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aqualab01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1_aqualab01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1_aqualab01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qualab01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1_aqualab01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1_aqualab01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1_aqualab01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6666FF"/>
        </a:hlink>
        <a:folHlink>
          <a:srgbClr val="71B79C"/>
        </a:folHlink>
      </a:clrScheme>
      <a:clrMap bg1="lt1" tx1="dk1" bg2="lt2" tx2="dk2" accent1="accent1" accent2="accent2" accent3="accent3" accent4="accent4" accent5="accent5" accent6="accent6" hlink="hlink" folHlink="folHlink"/>
    </a:extraClrScheme>
    <a:extraClrScheme>
      <a:clrScheme name="1_aqualab01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6666FF"/>
        </a:hlink>
        <a:folHlink>
          <a:srgbClr val="5BA2C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77927</TotalTime>
  <Words>1749</Words>
  <Application>Microsoft Macintosh PowerPoint</Application>
  <PresentationFormat>Widescreen</PresentationFormat>
  <Paragraphs>213</Paragraphs>
  <Slides>22</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Avenir Book</vt:lpstr>
      <vt:lpstr>Calibri</vt:lpstr>
      <vt:lpstr>Tahoma</vt:lpstr>
      <vt:lpstr>Times New Roman</vt:lpstr>
      <vt:lpstr>Wingdings</vt:lpstr>
      <vt:lpstr>AquaLabTheme_New</vt:lpstr>
      <vt:lpstr>Where Things Roam:  Uncovering Cellular IoT/M2M Connectivity</vt:lpstr>
      <vt:lpstr>Why do “things” need to “roam”?</vt:lpstr>
      <vt:lpstr>More mobile users, more roaming</vt:lpstr>
      <vt:lpstr>International Roaming </vt:lpstr>
      <vt:lpstr>Things Roaming using an M2M platform</vt:lpstr>
      <vt:lpstr>Our dataset</vt:lpstr>
      <vt:lpstr>View from an Operational Mobile Network Operator</vt:lpstr>
      <vt:lpstr>Inbound Roamers: Things or People?</vt:lpstr>
      <vt:lpstr>Where are devices roaming from in a MNO?</vt:lpstr>
      <vt:lpstr>Many THINGS are roaming</vt:lpstr>
      <vt:lpstr>Breadth of an M2M platform</vt:lpstr>
      <vt:lpstr>IoT devices – depend mostly on 2G connectivity</vt:lpstr>
      <vt:lpstr>IoT devices – Less active but longer lived </vt:lpstr>
      <vt:lpstr>IoT devices – Less traffic but much more signaling</vt:lpstr>
      <vt:lpstr>Moving cars and stay-at-home smart meters </vt:lpstr>
      <vt:lpstr>Moving cars – similar to smartphones </vt:lpstr>
      <vt:lpstr>Conclusion</vt:lpstr>
      <vt:lpstr>Backup slides</vt:lpstr>
      <vt:lpstr>The Roaming interconnection ecosystem</vt:lpstr>
      <vt:lpstr>Configurations for Roaming</vt:lpstr>
      <vt:lpstr>High level MNO architecture</vt:lpstr>
      <vt:lpstr>Roaming between operators</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Byungjin Jun</dc:creator>
  <cp:keywords/>
  <dc:description/>
  <cp:lastModifiedBy>ANDRA ELENA LUTU</cp:lastModifiedBy>
  <cp:revision>1128</cp:revision>
  <dcterms:created xsi:type="dcterms:W3CDTF">2014-10-14T19:42:33Z</dcterms:created>
  <dcterms:modified xsi:type="dcterms:W3CDTF">2020-10-28T13:05:16Z</dcterms:modified>
  <cp:category/>
</cp:coreProperties>
</file>