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_rels/presentation.xml.rels" ContentType="application/vnd.openxmlformats-package.relationships+xml"/>
  <Override PartName="/ppt/media/image9.wmf" ContentType="image/x-wmf"/>
  <Override PartName="/ppt/media/image8.png" ContentType="image/png"/>
  <Override PartName="/ppt/media/image6.jpeg" ContentType="image/jpeg"/>
  <Override PartName="/ppt/media/image5.wmf" ContentType="image/x-wmf"/>
  <Override PartName="/ppt/media/image4.jpeg" ContentType="image/jpeg"/>
  <Override PartName="/ppt/media/image2.wmf" ContentType="image/x-wmf"/>
  <Override PartName="/ppt/media/image3.wmf" ContentType="image/x-wmf"/>
  <Override PartName="/ppt/media/image7.wmf" ContentType="image/x-wmf"/>
  <Override PartName="/ppt/media/image1.jpeg" ContentType="image/jpeg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5148262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941D6EF1-FB0E-4E42-A1B5-04F6C776DA65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0CFC1B7-8432-46A9-B5D2-D79A902A43B4}" type="slidenum">
              <a:rPr b="0" lang="en-US" sz="120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ヒラギノ角ゴ ProN W3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420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276372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420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20420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276372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372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20420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20420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20420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22080" y="276372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276372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457200" y="276372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204200"/>
            <a:ext cx="8229240" cy="2985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420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420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420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420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276372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120420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204200"/>
            <a:ext cx="8229240" cy="2985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420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420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276372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420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20420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276372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20420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276372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420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20420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276372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276372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20420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239640" y="120420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022080" y="120420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022080" y="276372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3239640" y="276372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457200" y="276372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457200" y="1204200"/>
            <a:ext cx="8229240" cy="2985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420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420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20420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420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20420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276372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4240" y="120420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420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20420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276372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20420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20420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276372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20420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57200" y="276372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20420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20420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674240" y="276372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57200" y="276372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20420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3239640" y="120420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6022080" y="120420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6022080" y="276372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body"/>
          </p:nvPr>
        </p:nvSpPr>
        <p:spPr>
          <a:xfrm>
            <a:off x="3239640" y="276372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30" name="PlaceHolder 7"/>
          <p:cNvSpPr>
            <a:spLocks noGrp="1"/>
          </p:cNvSpPr>
          <p:nvPr>
            <p:ph type="body"/>
          </p:nvPr>
        </p:nvSpPr>
        <p:spPr>
          <a:xfrm>
            <a:off x="457200" y="276372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457200" y="1204200"/>
            <a:ext cx="8229240" cy="2985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20420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420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420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20420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20420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20420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276372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674240" y="120420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20420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20420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674240" y="276372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20420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20420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276372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20420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57200" y="276372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20420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20420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674240" y="276372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57200" y="276372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20420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3239640" y="120420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022080" y="120420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6022080" y="276372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3239640" y="276372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 type="body"/>
          </p:nvPr>
        </p:nvSpPr>
        <p:spPr>
          <a:xfrm>
            <a:off x="457200" y="276372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420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276372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120420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420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420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276372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420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420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276372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image" Target="../media/image5.wmf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jpeg"/><Relationship Id="rId3" Type="http://schemas.openxmlformats.org/officeDocument/2006/relationships/image" Target="../media/image7.wmf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8.png"/><Relationship Id="rId3" Type="http://schemas.openxmlformats.org/officeDocument/2006/relationships/image" Target="../media/image9.wmf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4" descr=""/>
          <p:cNvPicPr/>
          <p:nvPr/>
        </p:nvPicPr>
        <p:blipFill>
          <a:blip r:embed="rId2"/>
          <a:stretch/>
        </p:blipFill>
        <p:spPr>
          <a:xfrm rot="5400000">
            <a:off x="2156400" y="-2143800"/>
            <a:ext cx="4831560" cy="9143640"/>
          </a:xfrm>
          <a:prstGeom prst="rect">
            <a:avLst/>
          </a:prstGeom>
          <a:ln>
            <a:noFill/>
          </a:ln>
        </p:spPr>
      </p:pic>
      <p:sp>
        <p:nvSpPr>
          <p:cNvPr id="1" name="Line 1"/>
          <p:cNvSpPr/>
          <p:nvPr/>
        </p:nvSpPr>
        <p:spPr>
          <a:xfrm>
            <a:off x="4232520" y="2881800"/>
            <a:ext cx="4929120" cy="360"/>
          </a:xfrm>
          <a:prstGeom prst="line">
            <a:avLst/>
          </a:prstGeom>
          <a:ln w="12600">
            <a:solidFill>
              <a:srgbClr val="004d5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2"/>
          <p:cNvSpPr/>
          <p:nvPr/>
        </p:nvSpPr>
        <p:spPr>
          <a:xfrm>
            <a:off x="98280" y="4960080"/>
            <a:ext cx="6428880" cy="120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37440" tIns="0" bIns="0"/>
          <a:p>
            <a:pPr marL="69840">
              <a:lnSpc>
                <a:spcPct val="100000"/>
              </a:lnSpc>
              <a:spcBef>
                <a:spcPts val="204"/>
              </a:spcBef>
            </a:pPr>
            <a:r>
              <a:rPr b="0" lang="en-US" sz="850" spc="-1" strike="noStrike">
                <a:solidFill>
                  <a:srgbClr val="006068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ヒラギノ角ゴ ProN W3"/>
              </a:rPr>
              <a:t>Denis Walker | RIPE 81 | 29/10/2020</a:t>
            </a:r>
            <a:endParaRPr b="0" lang="en-US" sz="8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Picture 4" descr=""/>
          <p:cNvPicPr/>
          <p:nvPr/>
        </p:nvPicPr>
        <p:blipFill>
          <a:blip r:embed="rId3"/>
          <a:stretch/>
        </p:blipFill>
        <p:spPr>
          <a:xfrm>
            <a:off x="7651800" y="3871080"/>
            <a:ext cx="1259640" cy="958680"/>
          </a:xfrm>
          <a:prstGeom prst="rect">
            <a:avLst/>
          </a:prstGeom>
          <a:ln>
            <a:noFill/>
          </a:ln>
        </p:spPr>
      </p:pic>
      <p:pic>
        <p:nvPicPr>
          <p:cNvPr id="4" name="Picture 5" descr=""/>
          <p:cNvPicPr/>
          <p:nvPr/>
        </p:nvPicPr>
        <p:blipFill>
          <a:blip r:embed="rId4"/>
          <a:stretch/>
        </p:blipFill>
        <p:spPr>
          <a:xfrm>
            <a:off x="526320" y="267480"/>
            <a:ext cx="3336840" cy="2540520"/>
          </a:xfrm>
          <a:prstGeom prst="rect">
            <a:avLst/>
          </a:prstGeom>
          <a:ln>
            <a:noFill/>
          </a:ln>
        </p:spPr>
      </p:pic>
      <p:sp>
        <p:nvSpPr>
          <p:cNvPr id="5" name="PlaceHolder 3"/>
          <p:cNvSpPr>
            <a:spLocks noGrp="1"/>
          </p:cNvSpPr>
          <p:nvPr>
            <p:ph type="title"/>
          </p:nvPr>
        </p:nvSpPr>
        <p:spPr>
          <a:xfrm>
            <a:off x="4214880" y="1347120"/>
            <a:ext cx="4696560" cy="1460880"/>
          </a:xfrm>
          <a:prstGeom prst="rect">
            <a:avLst/>
          </a:prstGeom>
        </p:spPr>
        <p:txBody>
          <a:bodyPr lIns="50760" rIns="50760" tIns="50760" bIns="50760" anchor="b"/>
          <a:p>
            <a:pPr>
              <a:lnSpc>
                <a:spcPct val="100000"/>
              </a:lnSpc>
            </a:pPr>
            <a:r>
              <a:rPr b="0" lang="en-US" sz="253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ヒラギノ角ゴ ProN W3"/>
              </a:rPr>
              <a:t>Click to edit Master title style</a:t>
            </a:r>
            <a:endParaRPr b="0" lang="en-US" sz="253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body"/>
          </p:nvPr>
        </p:nvSpPr>
        <p:spPr>
          <a:xfrm>
            <a:off x="4214880" y="2962440"/>
            <a:ext cx="4696560" cy="1460880"/>
          </a:xfrm>
          <a:prstGeom prst="rect">
            <a:avLst/>
          </a:prstGeom>
        </p:spPr>
        <p:txBody>
          <a:bodyPr lIns="50760" rIns="50760" tIns="50760" bIns="50760"/>
          <a:p>
            <a:pPr marL="180720" indent="-1803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7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ヒラギノ角ゴ ProN W3"/>
              </a:rPr>
              <a:t>Click to edit Master text styles</a:t>
            </a:r>
            <a:endParaRPr b="0" lang="en-US" sz="127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  <a:p>
            <a:pPr lvl="1" marL="133920" indent="-13356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7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ヒラギノ角ゴ ProN W3"/>
              </a:rPr>
              <a:t>Second level</a:t>
            </a:r>
            <a:endParaRPr b="0" lang="en-US" sz="127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  <a:p>
            <a:pPr lvl="2" marL="267840" indent="-26748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7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ヒラギノ角ゴ ProN W3"/>
              </a:rPr>
              <a:t>Third level</a:t>
            </a:r>
            <a:endParaRPr b="0" lang="en-US" sz="127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  <a:p>
            <a:pPr lvl="3" marL="401760" indent="-4014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7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ヒラギノ角ゴ ProN W3"/>
              </a:rPr>
              <a:t>Fourth level</a:t>
            </a:r>
            <a:endParaRPr b="0" lang="en-US" sz="127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  <a:p>
            <a:pPr lvl="4" marL="535680" indent="-5353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7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ヒラギノ角ゴ ProN W3"/>
              </a:rPr>
              <a:t>Fifth level</a:t>
            </a:r>
            <a:endParaRPr b="0" lang="en-US" sz="127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" descr=""/>
          <p:cNvPicPr/>
          <p:nvPr/>
        </p:nvPicPr>
        <p:blipFill>
          <a:blip r:embed="rId2"/>
          <a:stretch/>
        </p:blipFill>
        <p:spPr>
          <a:xfrm>
            <a:off x="7200" y="4906440"/>
            <a:ext cx="9143640" cy="24120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98280" y="4960080"/>
            <a:ext cx="6428880" cy="120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37440" tIns="0" bIns="0"/>
          <a:p>
            <a:pPr marL="69840">
              <a:lnSpc>
                <a:spcPct val="100000"/>
              </a:lnSpc>
              <a:spcBef>
                <a:spcPts val="204"/>
              </a:spcBef>
            </a:pPr>
            <a:r>
              <a:rPr b="0" lang="en-US" sz="8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ヒラギノ角ゴ ProN W3"/>
              </a:rPr>
              <a:t>Denis Walker | RIPE 81 | 29/10/2020</a:t>
            </a:r>
            <a:endParaRPr b="0" lang="en-US" sz="8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Line 2"/>
          <p:cNvSpPr/>
          <p:nvPr/>
        </p:nvSpPr>
        <p:spPr>
          <a:xfrm>
            <a:off x="8732880" y="4591080"/>
            <a:ext cx="360" cy="442440"/>
          </a:xfrm>
          <a:prstGeom prst="line">
            <a:avLst/>
          </a:prstGeom>
          <a:ln w="12600">
            <a:solidFill>
              <a:srgbClr val="00589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Line 3"/>
          <p:cNvSpPr/>
          <p:nvPr/>
        </p:nvSpPr>
        <p:spPr>
          <a:xfrm>
            <a:off x="517680" y="656640"/>
            <a:ext cx="8626320" cy="360"/>
          </a:xfrm>
          <a:prstGeom prst="line">
            <a:avLst/>
          </a:prstGeom>
          <a:ln w="25560">
            <a:solidFill>
              <a:srgbClr val="006068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7" name="Picture 10" descr=""/>
          <p:cNvPicPr/>
          <p:nvPr/>
        </p:nvPicPr>
        <p:blipFill>
          <a:blip r:embed="rId3"/>
          <a:stretch/>
        </p:blipFill>
        <p:spPr>
          <a:xfrm>
            <a:off x="7884360" y="4533120"/>
            <a:ext cx="675000" cy="513720"/>
          </a:xfrm>
          <a:prstGeom prst="rect">
            <a:avLst/>
          </a:prstGeom>
          <a:ln>
            <a:noFill/>
          </a:ln>
        </p:spPr>
      </p:pic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500040" y="133920"/>
            <a:ext cx="8268480" cy="529200"/>
          </a:xfrm>
          <a:prstGeom prst="rect">
            <a:avLst/>
          </a:prstGeom>
        </p:spPr>
        <p:txBody>
          <a:bodyPr lIns="50760" rIns="50760" tIns="50760" bIns="50760" anchor="b"/>
          <a:p>
            <a:pPr>
              <a:lnSpc>
                <a:spcPct val="100000"/>
              </a:lnSpc>
            </a:pPr>
            <a:r>
              <a:rPr b="0" lang="en-US" sz="2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ヒラギノ角ゴ ProN W3"/>
              </a:rPr>
              <a:t>Click to edit Master title style</a:t>
            </a:r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500040" y="851040"/>
            <a:ext cx="8268480" cy="3780000"/>
          </a:xfrm>
          <a:prstGeom prst="rect">
            <a:avLst/>
          </a:prstGeom>
        </p:spPr>
        <p:txBody>
          <a:bodyPr lIns="50760" rIns="50760" tIns="50760" bIns="50760"/>
          <a:p>
            <a:pPr marL="432000" indent="-324000">
              <a:lnSpc>
                <a:spcPct val="100000"/>
              </a:lnSpc>
              <a:spcBef>
                <a:spcPts val="36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ヒラギノ角ゴ ProN W3"/>
              </a:rPr>
              <a:t>Click to edit Master text styles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lvl="1" marL="864000" indent="-324000">
              <a:lnSpc>
                <a:spcPct val="100000"/>
              </a:lnSpc>
              <a:spcBef>
                <a:spcPts val="36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90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ヒラギノ角ゴ ProN W3"/>
              </a:rPr>
              <a:t>Second level</a:t>
            </a:r>
            <a:endParaRPr b="0" lang="en-US" sz="190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lvl="2" marL="1296000" indent="-288000">
              <a:lnSpc>
                <a:spcPct val="100000"/>
              </a:lnSpc>
              <a:spcBef>
                <a:spcPts val="36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90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ヒラギノ角ゴ ProN W3"/>
              </a:rPr>
              <a:t>Third level</a:t>
            </a:r>
            <a:endParaRPr b="0" lang="en-US" sz="190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lvl="3" marL="1728000" indent="-216000">
              <a:lnSpc>
                <a:spcPct val="100000"/>
              </a:lnSpc>
              <a:spcBef>
                <a:spcPts val="36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90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ヒラギノ角ゴ ProN W3"/>
              </a:rPr>
              <a:t>Fourth level</a:t>
            </a:r>
            <a:endParaRPr b="0" lang="en-US" sz="190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lvl="4" marL="2160000" indent="-216000">
              <a:lnSpc>
                <a:spcPct val="100000"/>
              </a:lnSpc>
              <a:spcBef>
                <a:spcPts val="36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90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ヒラギノ角ゴ ProN W3"/>
              </a:rPr>
              <a:t>Fifth level</a:t>
            </a:r>
            <a:endParaRPr b="0" lang="en-US" sz="190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/>
          </p:nvPr>
        </p:nvSpPr>
        <p:spPr>
          <a:xfrm>
            <a:off x="8777880" y="4906440"/>
            <a:ext cx="239760" cy="1738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fld id="{FAB44B05-50CC-4D7F-A6E9-DDE2CFC28204}" type="slidenum">
              <a:rPr b="0" lang="en-US" sz="85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ヒラギノ角ゴ ProN W3"/>
              </a:rPr>
              <a:t>1</a:t>
            </a:fld>
            <a:endParaRPr b="0" lang="en-US" sz="8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" descr=""/>
          <p:cNvPicPr/>
          <p:nvPr/>
        </p:nvPicPr>
        <p:blipFill>
          <a:blip r:embed="rId2"/>
          <a:stretch/>
        </p:blipFill>
        <p:spPr>
          <a:xfrm>
            <a:off x="7200" y="4906440"/>
            <a:ext cx="9143640" cy="24120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98280" y="4960080"/>
            <a:ext cx="6428880" cy="120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37440" tIns="0" bIns="0"/>
          <a:p>
            <a:pPr marL="69840">
              <a:lnSpc>
                <a:spcPct val="100000"/>
              </a:lnSpc>
              <a:spcBef>
                <a:spcPts val="204"/>
              </a:spcBef>
            </a:pPr>
            <a:r>
              <a:rPr b="0" lang="en-US" sz="8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ヒラギノ角ゴ ProN W3"/>
              </a:rPr>
              <a:t>Denis Walker | RIPE 81 | 29/10/2020</a:t>
            </a:r>
            <a:endParaRPr b="0" lang="en-US" sz="8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Line 2"/>
          <p:cNvSpPr/>
          <p:nvPr/>
        </p:nvSpPr>
        <p:spPr>
          <a:xfrm>
            <a:off x="8732880" y="4591080"/>
            <a:ext cx="360" cy="442440"/>
          </a:xfrm>
          <a:prstGeom prst="line">
            <a:avLst/>
          </a:prstGeom>
          <a:ln w="12600">
            <a:solidFill>
              <a:srgbClr val="00589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Line 3"/>
          <p:cNvSpPr/>
          <p:nvPr/>
        </p:nvSpPr>
        <p:spPr>
          <a:xfrm>
            <a:off x="517680" y="656640"/>
            <a:ext cx="8626320" cy="360"/>
          </a:xfrm>
          <a:prstGeom prst="line">
            <a:avLst/>
          </a:prstGeom>
          <a:ln w="25560">
            <a:solidFill>
              <a:srgbClr val="006068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91" name="Picture 10" descr=""/>
          <p:cNvPicPr/>
          <p:nvPr/>
        </p:nvPicPr>
        <p:blipFill>
          <a:blip r:embed="rId3"/>
          <a:stretch/>
        </p:blipFill>
        <p:spPr>
          <a:xfrm>
            <a:off x="7884360" y="4533120"/>
            <a:ext cx="675000" cy="513720"/>
          </a:xfrm>
          <a:prstGeom prst="rect">
            <a:avLst/>
          </a:prstGeom>
          <a:ln>
            <a:noFill/>
          </a:ln>
        </p:spPr>
      </p:pic>
      <p:sp>
        <p:nvSpPr>
          <p:cNvPr id="92" name="PlaceHolder 4"/>
          <p:cNvSpPr>
            <a:spLocks noGrp="1"/>
          </p:cNvSpPr>
          <p:nvPr>
            <p:ph type="title"/>
          </p:nvPr>
        </p:nvSpPr>
        <p:spPr>
          <a:xfrm>
            <a:off x="500040" y="133920"/>
            <a:ext cx="8268480" cy="529200"/>
          </a:xfrm>
          <a:prstGeom prst="rect">
            <a:avLst/>
          </a:prstGeom>
        </p:spPr>
        <p:txBody>
          <a:bodyPr lIns="50760" rIns="50760" tIns="50760" bIns="50760" anchor="b"/>
          <a:p>
            <a:pPr>
              <a:lnSpc>
                <a:spcPct val="100000"/>
              </a:lnSpc>
            </a:pPr>
            <a:r>
              <a:rPr b="0" lang="en-US" sz="264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ヒラギノ角ゴ ProN W3"/>
              </a:rPr>
              <a:t>Click to edit Master title style</a:t>
            </a:r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500040" y="851040"/>
            <a:ext cx="8268480" cy="3780000"/>
          </a:xfrm>
          <a:prstGeom prst="rect">
            <a:avLst/>
          </a:prstGeom>
        </p:spPr>
        <p:txBody>
          <a:bodyPr lIns="50760" rIns="50760" tIns="50760" bIns="50760"/>
          <a:p>
            <a:pPr marL="432000" indent="-324000">
              <a:lnSpc>
                <a:spcPct val="100000"/>
              </a:lnSpc>
              <a:spcBef>
                <a:spcPts val="36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ヒラギノ角ゴ ProN W3"/>
              </a:rPr>
              <a:t>Click to edit Master text styles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lvl="1" marL="864000" indent="-324000">
              <a:lnSpc>
                <a:spcPct val="100000"/>
              </a:lnSpc>
              <a:spcBef>
                <a:spcPts val="36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90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ヒラギノ角ゴ ProN W3"/>
              </a:rPr>
              <a:t>Second level</a:t>
            </a:r>
            <a:endParaRPr b="0" lang="en-US" sz="190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lvl="2" marL="1296000" indent="-288000">
              <a:lnSpc>
                <a:spcPct val="100000"/>
              </a:lnSpc>
              <a:spcBef>
                <a:spcPts val="36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90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ヒラギノ角ゴ ProN W3"/>
              </a:rPr>
              <a:t>Third level</a:t>
            </a:r>
            <a:endParaRPr b="0" lang="en-US" sz="190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lvl="3" marL="1728000" indent="-216000">
              <a:lnSpc>
                <a:spcPct val="100000"/>
              </a:lnSpc>
              <a:spcBef>
                <a:spcPts val="36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90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ヒラギノ角ゴ ProN W3"/>
              </a:rPr>
              <a:t>Fourth level</a:t>
            </a:r>
            <a:endParaRPr b="0" lang="en-US" sz="190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lvl="4" marL="2160000" indent="-216000">
              <a:lnSpc>
                <a:spcPct val="100000"/>
              </a:lnSpc>
              <a:spcBef>
                <a:spcPts val="36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90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ヒラギノ角ゴ ProN W3"/>
              </a:rPr>
              <a:t>Fifth level</a:t>
            </a:r>
            <a:endParaRPr b="0" lang="en-US" sz="190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sldNum"/>
          </p:nvPr>
        </p:nvSpPr>
        <p:spPr>
          <a:xfrm>
            <a:off x="8777880" y="4906440"/>
            <a:ext cx="239760" cy="1738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fld id="{CC26EA9C-33DD-4DA3-8EA4-4C894BE29C63}" type="slidenum">
              <a:rPr b="0" lang="en-US" sz="85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ヒラギノ角ゴ ProN W3"/>
              </a:rPr>
              <a:t>1</a:t>
            </a:fld>
            <a:endParaRPr b="0" lang="en-US" sz="8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" descr=""/>
          <p:cNvPicPr/>
          <p:nvPr/>
        </p:nvPicPr>
        <p:blipFill>
          <a:blip r:embed="rId2"/>
          <a:stretch/>
        </p:blipFill>
        <p:spPr>
          <a:xfrm>
            <a:off x="4487040" y="595440"/>
            <a:ext cx="3741120" cy="394740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685440" y="2131200"/>
            <a:ext cx="7772760" cy="110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443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(Headings)"/>
                <a:ea typeface="ヒラギノ角ゴ ProN W3"/>
              </a:rPr>
              <a:t>Questions?</a:t>
            </a:r>
            <a:endParaRPr b="0" lang="en-US" sz="44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3" name="Picture 8" descr=""/>
          <p:cNvPicPr/>
          <p:nvPr/>
        </p:nvPicPr>
        <p:blipFill>
          <a:blip r:embed="rId3"/>
          <a:stretch/>
        </p:blipFill>
        <p:spPr>
          <a:xfrm>
            <a:off x="7740360" y="4085640"/>
            <a:ext cx="1055520" cy="803520"/>
          </a:xfrm>
          <a:prstGeom prst="rect">
            <a:avLst/>
          </a:prstGeom>
          <a:ln>
            <a:noFill/>
          </a:ln>
        </p:spPr>
      </p:pic>
      <p:sp>
        <p:nvSpPr>
          <p:cNvPr id="134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264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Click to edit the title text format</a:t>
            </a:r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57200" y="120420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</a:rPr>
              <a:t>Click to edit the outline text format</a:t>
            </a:r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</a:rPr>
              <a:t>Second Outline Level</a:t>
            </a:r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</a:rPr>
              <a:t>Third Outline Level</a:t>
            </a:r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</a:rPr>
              <a:t>Fourth Outline Level</a:t>
            </a:r>
            <a:endParaRPr b="0" lang="en-US" sz="22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4304160" y="1357560"/>
            <a:ext cx="3522240" cy="146088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 anchor="b"/>
          <a:p>
            <a:pPr>
              <a:lnSpc>
                <a:spcPct val="100000"/>
              </a:lnSpc>
            </a:pPr>
            <a:r>
              <a:rPr b="0" lang="en-US" sz="253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ヒラギノ角ゴ ProN W3"/>
              </a:rPr>
              <a:t>NWI Review</a:t>
            </a:r>
            <a:endParaRPr b="0" lang="en-US" sz="253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500040" y="133920"/>
            <a:ext cx="8268480" cy="529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264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NWI-11  Internationalised Domain Names (IDN)</a:t>
            </a:r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500040" y="851040"/>
            <a:ext cx="8268480" cy="37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Punycode has been deployed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Marked as Finished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Further info on all NWIs: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https://www.ripe.net/manage-ips-and-asns/db/numbered-work-items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500040" y="133920"/>
            <a:ext cx="8268480" cy="529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264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NWI-1  Managing abuse contacts in the DB</a:t>
            </a:r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500040" y="851040"/>
            <a:ext cx="8268480" cy="37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During the discussion some said if we need tools maybe it is too complicated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 will ask the RPE NCC to look at the design and see if it can be made easier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500040" y="133920"/>
            <a:ext cx="8268480" cy="529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264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NWI-2  Displaying history</a:t>
            </a:r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500040" y="851040"/>
            <a:ext cx="8268480" cy="37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Arbitrary limited history of operational objects available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Not enough comments to have a clear view forward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DBTF asked for input on history in the database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Your thoughts needed about historical data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500040" y="133920"/>
            <a:ext cx="8268480" cy="529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264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NWI-3  Afrinic homing</a:t>
            </a:r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500040" y="851040"/>
            <a:ext cx="8268480" cy="37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Nothing more needs doing from RIPE community perspective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Marked as Finished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500040" y="133920"/>
            <a:ext cx="8268480" cy="529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264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NWI-4  Multiple "status:" attributes</a:t>
            </a:r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500040" y="851040"/>
            <a:ext cx="8268480" cy="37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Assigning a whole allocation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Status: ALLOCATED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Status: ASSIGNED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Not enough comments to have a clear view forward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500040" y="133920"/>
            <a:ext cx="8268480" cy="529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264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NWI-6  Applicable data model</a:t>
            </a:r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500040" y="851040"/>
            <a:ext cx="8268480" cy="37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No comments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Cancelled by author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500040" y="133920"/>
            <a:ext cx="8268480" cy="529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264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NWI-8 LIR´s SSO Authentication Groups</a:t>
            </a:r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500040" y="851040"/>
            <a:ext cx="8268480" cy="37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Stage 1 finished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LIR's Non billing Users contained in a default authentication group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New authentication method references authentication group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Do you want Stage 2?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User defined SSO authentication groups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We need your input...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500040" y="133920"/>
            <a:ext cx="8268480" cy="529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264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NWI-9  In-band notification mechanism</a:t>
            </a:r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500040" y="851040"/>
            <a:ext cx="8268480" cy="37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NRTM service is open to anyone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No progress on a 'next generation NRTM'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Suggest mark this as Finished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RIPE NCC (with members?) can work on next gen when time permits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500040" y="133920"/>
            <a:ext cx="8268480" cy="529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264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NWI-10  Definition of Country</a:t>
            </a:r>
            <a:endParaRPr b="0" lang="en-US" sz="264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  <p:sp>
        <p:nvSpPr>
          <p:cNvPr id="193" name="TextShape 2"/>
          <p:cNvSpPr txBox="1"/>
          <p:nvPr/>
        </p:nvSpPr>
        <p:spPr>
          <a:xfrm>
            <a:off x="500040" y="851040"/>
            <a:ext cx="8268480" cy="37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RIPE NCC just published RIPE labs article on implementation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https://labs.ripe.net/Members/stefania_fokaeos/our-plan-to-fix-country-codes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20" spc="-1" strike="noStrike">
                <a:solidFill>
                  <a:srgbClr val="004d55"/>
                </a:solidFill>
                <a:uFill>
                  <a:solidFill>
                    <a:srgbClr val="ffffff"/>
                  </a:solidFill>
                </a:uFill>
                <a:latin typeface="Helvetica Neue Light"/>
              </a:rPr>
              <a:t>Please comment on DB WG mailing list</a:t>
            </a:r>
            <a:endParaRPr b="0" lang="en-US" sz="2220" spc="-1" strike="noStrike">
              <a:solidFill>
                <a:srgbClr val="004d55"/>
              </a:solidFill>
              <a:uFill>
                <a:solidFill>
                  <a:srgbClr val="ffffff"/>
                </a:solidFill>
              </a:uFill>
              <a:latin typeface="Helvetica Neue Light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Application>LibreOffice/5.3.6.1$MacOSX_X86_64 LibreOffice_project/686f202eff87ef707079aeb7f485847613344eb7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2020-10-25T03:18:05Z</dcterms:created>
  <dc:creator/>
  <dc:description/>
  <dc:language>en-US</dc:language>
  <cp:lastModifiedBy/>
  <dcterms:modified xsi:type="dcterms:W3CDTF">2020-10-29T00:50:24Z</dcterms:modified>
  <cp:revision>12</cp:revision>
  <dc:subject/>
  <dc:title>RIPE202010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15.0041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On-screen Show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