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72" r:id="rId5"/>
    <p:sldId id="261" r:id="rId6"/>
    <p:sldId id="280" r:id="rId7"/>
    <p:sldId id="282" r:id="rId8"/>
    <p:sldId id="283" r:id="rId9"/>
    <p:sldId id="271" r:id="rId10"/>
    <p:sldId id="281" r:id="rId11"/>
    <p:sldId id="279" r:id="rId12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28687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57374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860609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147479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1434349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1721219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2008089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2294959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004D55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4D55"/>
        </a:fontRef>
        <a:srgbClr val="004D5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BBE0E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BBE0E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47"/>
    <p:restoredTop sz="93979" autoAdjust="0"/>
  </p:normalViewPr>
  <p:slideViewPr>
    <p:cSldViewPr snapToGrid="0" snapToObjects="1">
      <p:cViewPr varScale="1">
        <p:scale>
          <a:sx n="91" d="100"/>
          <a:sy n="91" d="100"/>
        </p:scale>
        <p:origin x="2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26958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FF0000"/>
                </a:solidFill>
              </a:rPr>
              <a:t>keeping in mind what is</a:t>
            </a:r>
            <a:r>
              <a:rPr lang="en-GB" baseline="0" dirty="0">
                <a:solidFill>
                  <a:srgbClr val="FF0000"/>
                </a:solidFill>
              </a:rPr>
              <a:t> required for the </a:t>
            </a:r>
            <a:r>
              <a:rPr lang="en-GB" dirty="0">
                <a:solidFill>
                  <a:srgbClr val="FF0000"/>
                </a:solidFill>
              </a:rPr>
              <a:t>Registry function and RIPE database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we give HL recommendations, policy for WGs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srgbClr val="FF0000"/>
                </a:solidFill>
              </a:rPr>
              <a:t>Helpful to have clear distinction between RIPE NCC maintained data and data maintained by LIRs/the community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We’re a TF, not a WG -&gt; no discussion list, but feedback very welcome on ripe-list. And lost two f2f meetings this year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10729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Survey finding question: keeping in</a:t>
            </a:r>
            <a:r>
              <a:rPr lang="en-GB" baseline="0" dirty="0"/>
              <a:t> our the scope of our doc is only to provide high-level guidance and recommendations rather, not design or policy making,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30725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dirty="0"/>
              <a:t>RS - </a:t>
            </a:r>
            <a:r>
              <a:rPr lang="en-IE" dirty="0"/>
              <a:t>translate 'accuracy' desires into something actionable/recommendable</a:t>
            </a:r>
          </a:p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93402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Survey finding question: keeping in</a:t>
            </a:r>
            <a:r>
              <a:rPr lang="en-GB" baseline="0" dirty="0"/>
              <a:t> our the scope of our doc is only to provide high-level guidance and recommendations rather, not design or policy making,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23623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1.jpeg" descr="image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147661" y="-2175799"/>
            <a:ext cx="4848681" cy="9183171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Line"/>
          <p:cNvSpPr/>
          <p:nvPr/>
        </p:nvSpPr>
        <p:spPr>
          <a:xfrm>
            <a:off x="4232671" y="2555701"/>
            <a:ext cx="4929189" cy="1"/>
          </a:xfrm>
          <a:prstGeom prst="line">
            <a:avLst/>
          </a:prstGeom>
          <a:ln>
            <a:solidFill>
              <a:srgbClr val="FFFFFF"/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" name="Name, Date"/>
          <p:cNvSpPr txBox="1">
            <a:spLocks noGrp="1"/>
          </p:cNvSpPr>
          <p:nvPr>
            <p:ph type="body" sz="quarter" idx="13"/>
          </p:nvPr>
        </p:nvSpPr>
        <p:spPr>
          <a:xfrm>
            <a:off x="562077" y="4712454"/>
            <a:ext cx="6429376" cy="17780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0" indent="69850">
              <a:lnSpc>
                <a:spcPct val="100000"/>
              </a:lnSpc>
              <a:spcBef>
                <a:spcPts val="200"/>
              </a:spcBef>
              <a:buSzTx/>
              <a:buNone/>
              <a:defRPr sz="1000">
                <a:solidFill>
                  <a:srgbClr val="006068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>
                <a:latin typeface="Open Sans Semibold"/>
                <a:ea typeface="Open Sans Semibold"/>
                <a:cs typeface="Open Sans Semibold"/>
                <a:sym typeface="Open Sans Semibold"/>
              </a:rPr>
              <a:t>Name</a:t>
            </a:r>
            <a:r>
              <a:t>, Date</a:t>
            </a:r>
          </a:p>
        </p:txBody>
      </p:sp>
      <p:pic>
        <p:nvPicPr>
          <p:cNvPr id="21" name="image2.tif" descr="image2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3375" y="4066758"/>
            <a:ext cx="998453" cy="759507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image3.tif" descr="image3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295" y="348667"/>
            <a:ext cx="2639345" cy="2007708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4214812" y="1034727"/>
            <a:ext cx="4697017" cy="1460005"/>
          </a:xfrm>
          <a:prstGeom prst="rect">
            <a:avLst/>
          </a:prstGeom>
        </p:spPr>
        <p:txBody>
          <a:bodyPr/>
          <a:lstStyle>
            <a:lvl1pPr>
              <a:defRPr sz="2500" b="1">
                <a:solidFill>
                  <a:srgbClr val="004D5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214812" y="2648768"/>
            <a:ext cx="4697017" cy="1460005"/>
          </a:xfrm>
          <a:prstGeom prst="rect">
            <a:avLst/>
          </a:prstGeom>
        </p:spPr>
        <p:txBody>
          <a:bodyPr/>
          <a:lstStyle>
            <a:lvl1pPr marL="180796" indent="-180796">
              <a:lnSpc>
                <a:spcPct val="100000"/>
              </a:lnSpc>
              <a:spcBef>
                <a:spcPts val="0"/>
              </a:spcBef>
              <a:buSzTx/>
              <a:buNone/>
              <a:defRPr sz="1200">
                <a:latin typeface="Open Sans"/>
                <a:ea typeface="Open Sans"/>
                <a:cs typeface="Open Sans"/>
                <a:sym typeface="Open Sans"/>
              </a:defRPr>
            </a:lvl1pPr>
            <a:lvl2pPr marL="180796" indent="-180796">
              <a:lnSpc>
                <a:spcPct val="100000"/>
              </a:lnSpc>
              <a:spcBef>
                <a:spcPts val="0"/>
              </a:spcBef>
              <a:buSzTx/>
              <a:buNone/>
              <a:defRPr sz="1200">
                <a:latin typeface="Open Sans"/>
                <a:ea typeface="Open Sans"/>
                <a:cs typeface="Open Sans"/>
                <a:sym typeface="Open Sans"/>
              </a:defRPr>
            </a:lvl2pPr>
            <a:lvl3pPr marL="180796" indent="-180796">
              <a:lnSpc>
                <a:spcPct val="100000"/>
              </a:lnSpc>
              <a:spcBef>
                <a:spcPts val="0"/>
              </a:spcBef>
              <a:buSzTx/>
              <a:buNone/>
              <a:defRPr sz="1200">
                <a:latin typeface="Open Sans"/>
                <a:ea typeface="Open Sans"/>
                <a:cs typeface="Open Sans"/>
                <a:sym typeface="Open Sans"/>
              </a:defRPr>
            </a:lvl3pPr>
            <a:lvl4pPr marL="180796" indent="-180796">
              <a:lnSpc>
                <a:spcPct val="100000"/>
              </a:lnSpc>
              <a:spcBef>
                <a:spcPts val="0"/>
              </a:spcBef>
              <a:buSzTx/>
              <a:buNone/>
              <a:defRPr sz="1200">
                <a:latin typeface="Open Sans"/>
                <a:ea typeface="Open Sans"/>
                <a:cs typeface="Open Sans"/>
                <a:sym typeface="Open Sans"/>
              </a:defRPr>
            </a:lvl4pPr>
            <a:lvl5pPr marL="180796" indent="-180796">
              <a:lnSpc>
                <a:spcPct val="100000"/>
              </a:lnSpc>
              <a:spcBef>
                <a:spcPts val="0"/>
              </a:spcBef>
              <a:buSzTx/>
              <a:buNone/>
              <a:defRPr sz="1200"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488802"/>
            <a:ext cx="2133600" cy="277521"/>
          </a:xfrm>
          <a:prstGeom prst="rect">
            <a:avLst/>
          </a:prstGeom>
        </p:spPr>
        <p:txBody>
          <a:bodyPr wrap="square" anchor="ctr"/>
          <a:lstStyle>
            <a:lvl1pPr algn="r">
              <a:defRPr sz="1200">
                <a:latin typeface="+mj-lt"/>
                <a:ea typeface="+mj-ea"/>
                <a:cs typeface="+mj-cs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1.jpeg" descr="image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001" y="4705352"/>
            <a:ext cx="16617126" cy="438148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Name, Date"/>
          <p:cNvSpPr txBox="1">
            <a:spLocks noGrp="1"/>
          </p:cNvSpPr>
          <p:nvPr>
            <p:ph type="body" sz="quarter" idx="13"/>
          </p:nvPr>
        </p:nvSpPr>
        <p:spPr>
          <a:xfrm>
            <a:off x="422922" y="4824604"/>
            <a:ext cx="6429376" cy="16510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69850">
              <a:lnSpc>
                <a:spcPct val="100000"/>
              </a:lnSpc>
              <a:spcBef>
                <a:spcPts val="200"/>
              </a:spcBef>
              <a:buSzTx/>
              <a:buNone/>
              <a:defRPr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Name, Date</a:t>
            </a:r>
          </a:p>
        </p:txBody>
      </p:sp>
      <p:sp>
        <p:nvSpPr>
          <p:cNvPr id="34" name="Line"/>
          <p:cNvSpPr/>
          <p:nvPr/>
        </p:nvSpPr>
        <p:spPr>
          <a:xfrm>
            <a:off x="-1" y="728315"/>
            <a:ext cx="9144002" cy="1"/>
          </a:xfrm>
          <a:prstGeom prst="line">
            <a:avLst/>
          </a:prstGeom>
          <a:ln>
            <a:solidFill>
              <a:srgbClr val="006068">
                <a:alpha val="45000"/>
              </a:srgbClr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35" name="image2.tif" descr="image2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8967" y="103608"/>
            <a:ext cx="675290" cy="513682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Title Text"/>
          <p:cNvSpPr txBox="1">
            <a:spLocks noGrp="1"/>
          </p:cNvSpPr>
          <p:nvPr>
            <p:ph type="title"/>
          </p:nvPr>
        </p:nvSpPr>
        <p:spPr>
          <a:xfrm>
            <a:off x="500064" y="95844"/>
            <a:ext cx="6143833" cy="529085"/>
          </a:xfrm>
          <a:prstGeom prst="rect">
            <a:avLst/>
          </a:prstGeom>
        </p:spPr>
        <p:txBody>
          <a:bodyPr/>
          <a:lstStyle>
            <a:lvl1pPr>
              <a:defRPr sz="2300" b="1">
                <a:solidFill>
                  <a:srgbClr val="004D55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Title Text</a:t>
            </a:r>
          </a:p>
        </p:txBody>
      </p:sp>
      <p:sp>
        <p:nvSpPr>
          <p:cNvPr id="37" name="Body Level One…"/>
          <p:cNvSpPr txBox="1">
            <a:spLocks noGrp="1"/>
          </p:cNvSpPr>
          <p:nvPr>
            <p:ph type="body" idx="1"/>
          </p:nvPr>
        </p:nvSpPr>
        <p:spPr>
          <a:xfrm>
            <a:off x="500064" y="1047602"/>
            <a:ext cx="8268891" cy="3227314"/>
          </a:xfrm>
          <a:prstGeom prst="rect">
            <a:avLst/>
          </a:prstGeom>
        </p:spPr>
        <p:txBody>
          <a:bodyPr/>
          <a:lstStyle>
            <a:lvl1pPr>
              <a:defRPr sz="1700"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>
              <a:defRPr sz="1700">
                <a:latin typeface="Open Sans"/>
                <a:ea typeface="Open Sans"/>
                <a:cs typeface="Open Sans"/>
                <a:sym typeface="Open Sans"/>
              </a:defRPr>
            </a:lvl2pPr>
            <a:lvl3pPr marL="739553" indent="-163683">
              <a:defRPr sz="1700">
                <a:latin typeface="Open Sans"/>
                <a:ea typeface="Open Sans"/>
                <a:cs typeface="Open Sans"/>
                <a:sym typeface="Open Sans"/>
              </a:defRPr>
            </a:lvl3pPr>
            <a:lvl4pPr>
              <a:defRPr sz="1700">
                <a:latin typeface="Open Sans"/>
                <a:ea typeface="Open Sans"/>
                <a:cs typeface="Open Sans"/>
                <a:sym typeface="Open Sans"/>
              </a:defRPr>
            </a:lvl4pPr>
            <a:lvl5pPr>
              <a:defRPr sz="1700"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38148" y="4816628"/>
            <a:ext cx="217120" cy="21549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"/>
          <p:cNvSpPr/>
          <p:nvPr/>
        </p:nvSpPr>
        <p:spPr>
          <a:xfrm>
            <a:off x="-13147" y="722870"/>
            <a:ext cx="9170294" cy="4437535"/>
          </a:xfrm>
          <a:prstGeom prst="rect">
            <a:avLst/>
          </a:prstGeom>
          <a:solidFill>
            <a:srgbClr val="F2F2F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3" name="Questions,…"/>
          <p:cNvSpPr txBox="1"/>
          <p:nvPr/>
        </p:nvSpPr>
        <p:spPr>
          <a:xfrm>
            <a:off x="1123245" y="1511617"/>
            <a:ext cx="3480595" cy="2453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defRPr sz="4600" b="1">
                <a:latin typeface="Open Sans"/>
                <a:ea typeface="Open Sans"/>
                <a:cs typeface="Open Sans"/>
                <a:sym typeface="Open Sans"/>
              </a:defRPr>
            </a:pPr>
            <a:r>
              <a:t>Questions,</a:t>
            </a:r>
          </a:p>
          <a:p>
            <a:pPr algn="l">
              <a:defRPr sz="4600" b="1">
                <a:latin typeface="Open Sans"/>
                <a:ea typeface="Open Sans"/>
                <a:cs typeface="Open Sans"/>
                <a:sym typeface="Open Sans"/>
              </a:defRPr>
            </a:pPr>
            <a:r>
              <a:t>feedback</a:t>
            </a:r>
          </a:p>
          <a:p>
            <a:pPr algn="l">
              <a:defRPr sz="4600" b="1">
                <a:latin typeface="Open Sans"/>
                <a:ea typeface="Open Sans"/>
                <a:cs typeface="Open Sans"/>
                <a:sym typeface="Open Sans"/>
              </a:defRPr>
            </a:pPr>
            <a:r>
              <a:t>&amp; dialogue</a:t>
            </a:r>
          </a:p>
        </p:txBody>
      </p:sp>
      <p:sp>
        <p:nvSpPr>
          <p:cNvPr id="54" name="Line"/>
          <p:cNvSpPr/>
          <p:nvPr/>
        </p:nvSpPr>
        <p:spPr>
          <a:xfrm>
            <a:off x="-1" y="728315"/>
            <a:ext cx="9144001" cy="1"/>
          </a:xfrm>
          <a:prstGeom prst="line">
            <a:avLst/>
          </a:prstGeom>
          <a:ln>
            <a:solidFill>
              <a:srgbClr val="006068">
                <a:alpha val="60000"/>
              </a:srgbClr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55" name="image2.tif" descr="image2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8967" y="103608"/>
            <a:ext cx="675290" cy="513682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Oval"/>
          <p:cNvSpPr/>
          <p:nvPr/>
        </p:nvSpPr>
        <p:spPr>
          <a:xfrm>
            <a:off x="5119191" y="1335980"/>
            <a:ext cx="3020418" cy="2982715"/>
          </a:xfrm>
          <a:prstGeom prst="ellipse">
            <a:avLst/>
          </a:prstGeom>
          <a:solidFill>
            <a:srgbClr val="004055"/>
          </a:solidFill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57" name="?"/>
          <p:cNvSpPr txBox="1"/>
          <p:nvPr/>
        </p:nvSpPr>
        <p:spPr>
          <a:xfrm>
            <a:off x="6135563" y="1486217"/>
            <a:ext cx="987674" cy="2682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15000" b="1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?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488802"/>
            <a:ext cx="2133600" cy="277521"/>
          </a:xfrm>
          <a:prstGeom prst="rect">
            <a:avLst/>
          </a:prstGeom>
        </p:spPr>
        <p:txBody>
          <a:bodyPr wrap="square" anchor="ctr"/>
          <a:lstStyle>
            <a:lvl1pPr algn="r">
              <a:defRPr sz="1200">
                <a:latin typeface="+mj-lt"/>
                <a:ea typeface="+mj-ea"/>
                <a:cs typeface="+mj-cs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image1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729401" y="4705352"/>
            <a:ext cx="16617126" cy="43814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Name, Date"/>
          <p:cNvSpPr txBox="1"/>
          <p:nvPr/>
        </p:nvSpPr>
        <p:spPr>
          <a:xfrm>
            <a:off x="422922" y="4850004"/>
            <a:ext cx="6429376" cy="148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69850" algn="l">
              <a:spcBef>
                <a:spcPts val="200"/>
              </a:spcBef>
              <a:defRPr sz="1000">
                <a:solidFill>
                  <a:srgbClr val="FFFFFF"/>
                </a:solidFill>
              </a:defRPr>
            </a:lvl1pPr>
          </a:lstStyle>
          <a:p>
            <a:r>
              <a:t>Name, Date</a:t>
            </a:r>
          </a:p>
        </p:txBody>
      </p:sp>
      <p:sp>
        <p:nvSpPr>
          <p:cNvPr id="4" name="Line"/>
          <p:cNvSpPr/>
          <p:nvPr/>
        </p:nvSpPr>
        <p:spPr>
          <a:xfrm>
            <a:off x="-1" y="728315"/>
            <a:ext cx="9144001" cy="1"/>
          </a:xfrm>
          <a:prstGeom prst="line">
            <a:avLst/>
          </a:prstGeom>
          <a:ln>
            <a:solidFill>
              <a:srgbClr val="006068">
                <a:alpha val="45000"/>
              </a:srgbClr>
            </a:solidFill>
          </a:ln>
        </p:spPr>
        <p:txBody>
          <a:bodyPr lIns="0" tIns="0" rIns="0" bIns="0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pic>
        <p:nvPicPr>
          <p:cNvPr id="5" name="image2.tif" descr="image2.t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8967" y="103608"/>
            <a:ext cx="675290" cy="513682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/>
        </p:nvSpPr>
        <p:spPr>
          <a:xfrm>
            <a:off x="500064" y="95844"/>
            <a:ext cx="6143833" cy="529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>
              <a:defRPr sz="2300" b="1"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t>Title Text</a:t>
            </a:r>
          </a:p>
        </p:txBody>
      </p:sp>
      <p:sp>
        <p:nvSpPr>
          <p:cNvPr id="7" name="Body Level One…"/>
          <p:cNvSpPr txBox="1"/>
          <p:nvPr/>
        </p:nvSpPr>
        <p:spPr>
          <a:xfrm>
            <a:off x="500064" y="1047602"/>
            <a:ext cx="8268891" cy="377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marL="200885" indent="-200885" algn="l">
              <a:lnSpc>
                <a:spcPct val="120000"/>
              </a:lnSpc>
              <a:spcBef>
                <a:spcPts val="300"/>
              </a:spcBef>
              <a:buSzPct val="69000"/>
              <a:buChar char="•"/>
              <a:defRPr sz="1700"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L="438226" indent="-163683" algn="l">
              <a:lnSpc>
                <a:spcPct val="120000"/>
              </a:lnSpc>
              <a:spcBef>
                <a:spcPts val="300"/>
              </a:spcBef>
              <a:buSzPct val="69000"/>
              <a:buChar char="–"/>
              <a:defRPr sz="1700">
                <a:latin typeface="Open Sans"/>
                <a:ea typeface="Open Sans"/>
                <a:cs typeface="Open Sans"/>
                <a:sym typeface="Open Sans"/>
              </a:defRPr>
            </a:lvl2pPr>
            <a:lvl3pPr marL="739553" indent="-163683" algn="l">
              <a:lnSpc>
                <a:spcPct val="120000"/>
              </a:lnSpc>
              <a:spcBef>
                <a:spcPts val="300"/>
              </a:spcBef>
              <a:buSzPct val="69000"/>
              <a:buChar char="–"/>
              <a:defRPr sz="1700">
                <a:latin typeface="Open Sans"/>
                <a:ea typeface="Open Sans"/>
                <a:cs typeface="Open Sans"/>
                <a:sym typeface="Open Sans"/>
              </a:defRPr>
            </a:lvl3pPr>
            <a:lvl4pPr marL="1040881" indent="-163683" algn="l">
              <a:lnSpc>
                <a:spcPct val="120000"/>
              </a:lnSpc>
              <a:spcBef>
                <a:spcPts val="300"/>
              </a:spcBef>
              <a:buSzPct val="69000"/>
              <a:buChar char="–"/>
              <a:defRPr sz="1700">
                <a:latin typeface="Open Sans"/>
                <a:ea typeface="Open Sans"/>
                <a:cs typeface="Open Sans"/>
                <a:sym typeface="Open Sans"/>
              </a:defRPr>
            </a:lvl4pPr>
            <a:lvl5pPr marL="1342209" indent="-163683" algn="l">
              <a:lnSpc>
                <a:spcPct val="120000"/>
              </a:lnSpc>
              <a:spcBef>
                <a:spcPts val="300"/>
              </a:spcBef>
              <a:buSzPct val="69000"/>
              <a:buChar char="–"/>
              <a:defRPr sz="1700">
                <a:latin typeface="Open Sans"/>
                <a:ea typeface="Open Sans"/>
                <a:cs typeface="Open Sans"/>
                <a:sym typeface="Open San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Text"/>
          <p:cNvSpPr txBox="1"/>
          <p:nvPr/>
        </p:nvSpPr>
        <p:spPr>
          <a:xfrm>
            <a:off x="8401521" y="4816628"/>
            <a:ext cx="290374" cy="21559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>
              <a:defRPr sz="800"/>
            </a:pPr>
            <a:endParaRPr/>
          </a:p>
        </p:txBody>
      </p:sp>
      <p:sp>
        <p:nvSpPr>
          <p:cNvPr id="9" name="Title Text"/>
          <p:cNvSpPr txBox="1">
            <a:spLocks noGrp="1"/>
          </p:cNvSpPr>
          <p:nvPr>
            <p:ph type="title"/>
          </p:nvPr>
        </p:nvSpPr>
        <p:spPr>
          <a:xfrm>
            <a:off x="500064" y="133944"/>
            <a:ext cx="8268891" cy="529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10" name="Body Level One…"/>
          <p:cNvSpPr txBox="1">
            <a:spLocks noGrp="1"/>
          </p:cNvSpPr>
          <p:nvPr>
            <p:ph type="body" idx="1"/>
          </p:nvPr>
        </p:nvSpPr>
        <p:spPr>
          <a:xfrm>
            <a:off x="500064" y="850553"/>
            <a:ext cx="8268891" cy="377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2pPr>
              <a:buChar char="–"/>
            </a:lvl2pPr>
            <a:lvl3pPr>
              <a:buChar char="–"/>
            </a:lvl3pPr>
            <a:lvl4pPr>
              <a:buChar char="–"/>
            </a:lvl4pPr>
            <a:lvl5pPr>
              <a:buChar char="–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89315" y="4902398"/>
            <a:ext cx="217121" cy="21559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>
              <a:defRPr sz="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1pPr>
      <a:lvl2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2pPr>
      <a:lvl3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3pPr>
      <a:lvl4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4pPr>
      <a:lvl5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5pPr>
      <a:lvl6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6pPr>
      <a:lvl7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7pPr>
      <a:lvl8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8pPr>
      <a:lvl9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 Light"/>
        </a:defRPr>
      </a:lvl9pPr>
    </p:titleStyle>
    <p:bodyStyle>
      <a:lvl1pPr marL="200885" marR="0" indent="-200885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1pPr>
      <a:lvl2pPr marL="438226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2pPr>
      <a:lvl3pPr marL="739553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3pPr>
      <a:lvl4pPr marL="1040881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4pPr>
      <a:lvl5pPr marL="1342209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5pPr>
      <a:lvl6pPr marL="1583271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6pPr>
      <a:lvl7pPr marL="1824333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7pPr>
      <a:lvl8pPr marL="2065395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8pPr>
      <a:lvl9pPr marL="2306458" marR="0" indent="-163683" algn="l" defTabSz="914400" rtl="0" latinLnBrk="0">
        <a:lnSpc>
          <a:spcPct val="120000"/>
        </a:lnSpc>
        <a:spcBef>
          <a:spcPts val="300"/>
        </a:spcBef>
        <a:spcAft>
          <a:spcPts val="0"/>
        </a:spcAft>
        <a:buClrTx/>
        <a:buSzPct val="69000"/>
        <a:buFontTx/>
        <a:buChar char="•"/>
        <a:tabLst/>
        <a:defRPr sz="2200" b="0" i="0" u="none" strike="noStrike" cap="none" spc="0" baseline="0">
          <a:solidFill>
            <a:srgbClr val="004D55"/>
          </a:solidFill>
          <a:uFillTx/>
          <a:latin typeface="+mj-lt"/>
          <a:ea typeface="+mj-ea"/>
          <a:cs typeface="+mj-cs"/>
          <a:sym typeface="Helvetica Neue Light"/>
        </a:defRPr>
      </a:lvl9pPr>
    </p:bodyStyle>
    <p:otherStyle>
      <a:lvl1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pe.net/participate/ripe/tf/rdb-requirements-tf/the-ripe-database-requirements-task-force-draft-document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ipe.net/participate/mail/ripe-mailing-lists/ripe-list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pe.net/participate/ripe/tf/rdb-requirements-tf/the-ripe-database-requirements-task-force-draft-document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ipe81.ripe.net/archives/video/452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ipe81.ripe.net/archives/video/483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pe.net/ripe/mail/archives/ripe-db-requirements-tf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BTF | RIPE | 6 May 2020"/>
          <p:cNvSpPr txBox="1">
            <a:spLocks noGrp="1"/>
          </p:cNvSpPr>
          <p:nvPr>
            <p:ph type="body" sz="quarter" idx="13"/>
          </p:nvPr>
        </p:nvSpPr>
        <p:spPr>
          <a:xfrm>
            <a:off x="562077" y="4712454"/>
            <a:ext cx="6429376" cy="153888"/>
          </a:xfrm>
          <a:prstGeom prst="rect">
            <a:avLst/>
          </a:prstGeom>
        </p:spPr>
        <p:txBody>
          <a:bodyPr/>
          <a:lstStyle/>
          <a:p>
            <a:pPr marL="0" indent="69850">
              <a:lnSpc>
                <a:spcPct val="100000"/>
              </a:lnSpc>
              <a:spcBef>
                <a:spcPts val="200"/>
              </a:spcBef>
              <a:buSzTx/>
              <a:buNone/>
              <a:defRPr sz="1000">
                <a:solidFill>
                  <a:srgbClr val="006068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 dirty="0"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dirty="0"/>
              <a:t> | RIPE | </a:t>
            </a:r>
            <a:r>
              <a:rPr lang="en-US" dirty="0"/>
              <a:t>30 October </a:t>
            </a:r>
            <a:r>
              <a:rPr dirty="0"/>
              <a:t>2020</a:t>
            </a:r>
          </a:p>
        </p:txBody>
      </p:sp>
      <p:sp>
        <p:nvSpPr>
          <p:cNvPr id="68" name="RIPE Database Requirements Task For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rPr dirty="0"/>
              <a:t>RIPE Database Requirements Task Force</a:t>
            </a:r>
            <a:r>
              <a:rPr sz="1200" dirty="0">
                <a:latin typeface="Times"/>
                <a:ea typeface="Times"/>
                <a:cs typeface="Times"/>
                <a:sym typeface="Times"/>
              </a:rPr>
              <a:t> </a:t>
            </a:r>
          </a:p>
        </p:txBody>
      </p:sp>
      <p:sp>
        <p:nvSpPr>
          <p:cNvPr id="69" name="BoF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Community Update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IPE Database Requirements Task Force"/>
          <p:cNvSpPr txBox="1">
            <a:spLocks noGrp="1"/>
          </p:cNvSpPr>
          <p:nvPr>
            <p:ph type="title"/>
          </p:nvPr>
        </p:nvSpPr>
        <p:spPr>
          <a:xfrm>
            <a:off x="500064" y="153795"/>
            <a:ext cx="6143833" cy="529085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rPr lang="en-US" dirty="0"/>
              <a:t>We Need Your Feedback!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2" name="We’ve talked about:…"/>
          <p:cNvSpPr txBox="1">
            <a:spLocks noGrp="1"/>
          </p:cNvSpPr>
          <p:nvPr>
            <p:ph type="body" idx="1"/>
          </p:nvPr>
        </p:nvSpPr>
        <p:spPr>
          <a:xfrm>
            <a:off x="500064" y="1047602"/>
            <a:ext cx="6582380" cy="32273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Read the new draft document:</a:t>
            </a:r>
          </a:p>
          <a:p>
            <a:pPr lvl="1"/>
            <a:r>
              <a:rPr lang="en-GB" dirty="0">
                <a:hlinkClick r:id="rId3"/>
              </a:rPr>
              <a:t>https://www.ripe.net/participate/ripe/tf/rdb-requirements-tf/the-ripe-database-requirements-task-force-draft-document.pdf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IE" dirty="0"/>
              <a:t>Send your comments to the ripe-list </a:t>
            </a:r>
          </a:p>
          <a:p>
            <a:pPr lvl="1"/>
            <a:r>
              <a:rPr lang="en-IE" dirty="0">
                <a:hlinkClick r:id="rId4"/>
              </a:rPr>
              <a:t>https://www.ripe.net/participate/mail/ripe-mailing-lists/ripe-list</a:t>
            </a:r>
            <a:endParaRPr lang="en-IE" dirty="0"/>
          </a:p>
          <a:p>
            <a:pPr marL="0" indent="0">
              <a:buNone/>
            </a:pPr>
            <a:r>
              <a:rPr lang="en-IE" dirty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94" name="DBTF | RIPE | 6 May 2020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9850" algn="l">
              <a:spcBef>
                <a:spcPts val="200"/>
              </a:spcBef>
              <a:defRPr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 dirty="0"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dirty="0"/>
              <a:t> | RIPE | </a:t>
            </a:r>
            <a:r>
              <a:rPr lang="en-US" dirty="0"/>
              <a:t>26 October </a:t>
            </a:r>
            <a:r>
              <a:rPr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13452001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429204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ask Force Membe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rPr dirty="0"/>
              <a:t>Task Force Members</a:t>
            </a:r>
            <a:r>
              <a:rPr sz="1200" dirty="0">
                <a:latin typeface="Times"/>
                <a:ea typeface="Times"/>
                <a:cs typeface="Times"/>
                <a:sym typeface="Times"/>
              </a:rPr>
              <a:t> </a:t>
            </a:r>
          </a:p>
        </p:txBody>
      </p:sp>
      <p:sp>
        <p:nvSpPr>
          <p:cNvPr id="77" name="Nick Hilliard…"/>
          <p:cNvSpPr txBox="1">
            <a:spLocks noGrp="1"/>
          </p:cNvSpPr>
          <p:nvPr>
            <p:ph type="body" idx="1"/>
          </p:nvPr>
        </p:nvSpPr>
        <p:spPr>
          <a:xfrm>
            <a:off x="500065" y="1047602"/>
            <a:ext cx="4071936" cy="3227314"/>
          </a:xfrm>
          <a:prstGeom prst="rect">
            <a:avLst/>
          </a:prstGeom>
        </p:spPr>
        <p:txBody>
          <a:bodyPr/>
          <a:lstStyle/>
          <a:p>
            <a:r>
              <a:rPr dirty="0"/>
              <a:t>Nick Hilliard</a:t>
            </a:r>
          </a:p>
          <a:p>
            <a:r>
              <a:rPr dirty="0"/>
              <a:t>James Kennedy</a:t>
            </a:r>
            <a:r>
              <a:rPr lang="en-US" dirty="0"/>
              <a:t> (co-Chair)</a:t>
            </a:r>
            <a:endParaRPr dirty="0"/>
          </a:p>
          <a:p>
            <a:r>
              <a:rPr dirty="0"/>
              <a:t>Shane Kerr (</a:t>
            </a:r>
            <a:r>
              <a:rPr lang="en-US" dirty="0"/>
              <a:t>Vice C</a:t>
            </a:r>
            <a:r>
              <a:rPr dirty="0"/>
              <a:t>hair)</a:t>
            </a:r>
          </a:p>
          <a:p>
            <a:r>
              <a:rPr dirty="0"/>
              <a:t>Peter Koch</a:t>
            </a:r>
          </a:p>
          <a:p>
            <a:r>
              <a:rPr dirty="0"/>
              <a:t>Sara </a:t>
            </a:r>
            <a:r>
              <a:rPr dirty="0" err="1"/>
              <a:t>Marcolla</a:t>
            </a:r>
            <a:endParaRPr dirty="0"/>
          </a:p>
          <a:p>
            <a:r>
              <a:rPr dirty="0" err="1"/>
              <a:t>Bijal</a:t>
            </a:r>
            <a:r>
              <a:rPr dirty="0"/>
              <a:t> </a:t>
            </a:r>
            <a:r>
              <a:rPr dirty="0" err="1"/>
              <a:t>Sanghani</a:t>
            </a:r>
            <a:r>
              <a:rPr dirty="0"/>
              <a:t> (</a:t>
            </a:r>
            <a:r>
              <a:rPr lang="en-US" dirty="0"/>
              <a:t>C</a:t>
            </a:r>
            <a:r>
              <a:rPr dirty="0"/>
              <a:t>hair)</a:t>
            </a:r>
            <a:endParaRPr lang="en-US" dirty="0"/>
          </a:p>
          <a:p>
            <a:endParaRPr lang="en-NL" dirty="0"/>
          </a:p>
          <a:p>
            <a:pPr marL="0" indent="0">
              <a:buNone/>
            </a:pPr>
            <a:endParaRPr lang="en-NL" dirty="0"/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79" name="DBTF | RIPE | 6 May 2020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9850" algn="l">
              <a:spcBef>
                <a:spcPts val="200"/>
              </a:spcBef>
              <a:defRPr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 dirty="0"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dirty="0"/>
              <a:t> | RIPE | </a:t>
            </a:r>
            <a:r>
              <a:rPr lang="en-US" dirty="0"/>
              <a:t>26 October </a:t>
            </a:r>
            <a:r>
              <a:rPr dirty="0"/>
              <a:t>2020</a:t>
            </a:r>
          </a:p>
        </p:txBody>
      </p:sp>
      <p:sp>
        <p:nvSpPr>
          <p:cNvPr id="7" name="Nick Hilliard…">
            <a:extLst>
              <a:ext uri="{FF2B5EF4-FFF2-40B4-BE49-F238E27FC236}">
                <a16:creationId xmlns:a16="http://schemas.microsoft.com/office/drawing/2014/main" id="{269E1C95-3489-C245-BD7F-208A3E5CDA0E}"/>
              </a:ext>
            </a:extLst>
          </p:cNvPr>
          <p:cNvSpPr txBox="1">
            <a:spLocks/>
          </p:cNvSpPr>
          <p:nvPr/>
        </p:nvSpPr>
        <p:spPr>
          <a:xfrm>
            <a:off x="4572000" y="1047602"/>
            <a:ext cx="4071936" cy="3227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>
            <a:lvl1pPr marL="200885" marR="0" indent="-200885" algn="l" defTabSz="914400" rtl="0" latinLnBrk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Pct val="69000"/>
              <a:buFontTx/>
              <a:buChar char="•"/>
              <a:tabLst/>
              <a:defRPr sz="1700" b="0" i="0" u="none" strike="noStrike" cap="none" spc="0" baseline="0">
                <a:solidFill>
                  <a:srgbClr val="004D55"/>
                </a:solidFill>
                <a:uFillTx/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marL="438226" marR="0" indent="-163683" algn="l" defTabSz="914400" rtl="0" latinLnBrk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Pct val="69000"/>
              <a:buFontTx/>
              <a:buChar char="–"/>
              <a:tabLst/>
              <a:defRPr sz="1700" b="0" i="0" u="none" strike="noStrike" cap="none" spc="0" baseline="0">
                <a:solidFill>
                  <a:srgbClr val="004D55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2pPr>
            <a:lvl3pPr marL="739553" marR="0" indent="-163683" algn="l" defTabSz="914400" rtl="0" latinLnBrk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Pct val="69000"/>
              <a:buFontTx/>
              <a:buChar char="–"/>
              <a:tabLst/>
              <a:defRPr sz="1700" b="0" i="0" u="none" strike="noStrike" cap="none" spc="0" baseline="0">
                <a:solidFill>
                  <a:srgbClr val="004D55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3pPr>
            <a:lvl4pPr marL="1040881" marR="0" indent="-163683" algn="l" defTabSz="914400" rtl="0" latinLnBrk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Pct val="69000"/>
              <a:buFontTx/>
              <a:buChar char="–"/>
              <a:tabLst/>
              <a:defRPr sz="1700" b="0" i="0" u="none" strike="noStrike" cap="none" spc="0" baseline="0">
                <a:solidFill>
                  <a:srgbClr val="004D55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4pPr>
            <a:lvl5pPr marL="1342209" marR="0" indent="-163683" algn="l" defTabSz="914400" rtl="0" latinLnBrk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Pct val="69000"/>
              <a:buFontTx/>
              <a:buChar char="–"/>
              <a:tabLst/>
              <a:defRPr sz="1700" b="0" i="0" u="none" strike="noStrike" cap="none" spc="0" baseline="0">
                <a:solidFill>
                  <a:srgbClr val="004D55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5pPr>
            <a:lvl6pPr marL="1583271" marR="0" indent="-163683" algn="l" defTabSz="914400" rtl="0" latinLnBrk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Pct val="69000"/>
              <a:buFontTx/>
              <a:buChar char="•"/>
              <a:tabLst/>
              <a:defRPr sz="2200" b="0" i="0" u="none" strike="noStrike" cap="none" spc="0" baseline="0">
                <a:solidFill>
                  <a:srgbClr val="004D55"/>
                </a:solidFill>
                <a:uFillTx/>
                <a:latin typeface="+mj-lt"/>
                <a:ea typeface="+mj-ea"/>
                <a:cs typeface="+mj-cs"/>
                <a:sym typeface="Helvetica Neue Light"/>
              </a:defRPr>
            </a:lvl6pPr>
            <a:lvl7pPr marL="1824333" marR="0" indent="-163683" algn="l" defTabSz="914400" rtl="0" latinLnBrk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Pct val="69000"/>
              <a:buFontTx/>
              <a:buChar char="•"/>
              <a:tabLst/>
              <a:defRPr sz="2200" b="0" i="0" u="none" strike="noStrike" cap="none" spc="0" baseline="0">
                <a:solidFill>
                  <a:srgbClr val="004D55"/>
                </a:solidFill>
                <a:uFillTx/>
                <a:latin typeface="+mj-lt"/>
                <a:ea typeface="+mj-ea"/>
                <a:cs typeface="+mj-cs"/>
                <a:sym typeface="Helvetica Neue Light"/>
              </a:defRPr>
            </a:lvl7pPr>
            <a:lvl8pPr marL="2065395" marR="0" indent="-163683" algn="l" defTabSz="914400" rtl="0" latinLnBrk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Pct val="69000"/>
              <a:buFontTx/>
              <a:buChar char="•"/>
              <a:tabLst/>
              <a:defRPr sz="2200" b="0" i="0" u="none" strike="noStrike" cap="none" spc="0" baseline="0">
                <a:solidFill>
                  <a:srgbClr val="004D55"/>
                </a:solidFill>
                <a:uFillTx/>
                <a:latin typeface="+mj-lt"/>
                <a:ea typeface="+mj-ea"/>
                <a:cs typeface="+mj-cs"/>
                <a:sym typeface="Helvetica Neue Light"/>
              </a:defRPr>
            </a:lvl8pPr>
            <a:lvl9pPr marL="2306458" marR="0" indent="-163683" algn="l" defTabSz="914400" rtl="0" latinLnBrk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Pct val="69000"/>
              <a:buFontTx/>
              <a:buChar char="•"/>
              <a:tabLst/>
              <a:defRPr sz="2200" b="0" i="0" u="none" strike="noStrike" cap="none" spc="0" baseline="0">
                <a:solidFill>
                  <a:srgbClr val="004D55"/>
                </a:solidFill>
                <a:uFillTx/>
                <a:latin typeface="+mj-lt"/>
                <a:ea typeface="+mj-ea"/>
                <a:cs typeface="+mj-cs"/>
                <a:sym typeface="Helvetica Neue Light"/>
              </a:defRPr>
            </a:lvl9pPr>
          </a:lstStyle>
          <a:p>
            <a:pPr marL="0" indent="0" hangingPunct="1">
              <a:buNone/>
            </a:pPr>
            <a:r>
              <a:rPr lang="en-GB" b="1" dirty="0"/>
              <a:t>RIPE NCC Support:</a:t>
            </a:r>
          </a:p>
          <a:p>
            <a:pPr hangingPunct="1"/>
            <a:r>
              <a:rPr lang="en-GB" dirty="0"/>
              <a:t>Boris Duval</a:t>
            </a:r>
          </a:p>
          <a:p>
            <a:pPr hangingPunct="1"/>
            <a:r>
              <a:rPr lang="en-GB" dirty="0"/>
              <a:t>Maria </a:t>
            </a:r>
            <a:r>
              <a:rPr lang="en-GB" dirty="0" err="1"/>
              <a:t>Stafyla</a:t>
            </a:r>
            <a:endParaRPr lang="en-GB" dirty="0"/>
          </a:p>
          <a:p>
            <a:pPr hangingPunct="1"/>
            <a:r>
              <a:rPr lang="en-GB" dirty="0"/>
              <a:t>Edward </a:t>
            </a:r>
            <a:r>
              <a:rPr lang="en-GB" dirty="0" err="1"/>
              <a:t>Shryane</a:t>
            </a:r>
            <a:endParaRPr lang="en-GB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IPE Database Requirements Task For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t>RIPE Database Requirements Task Force</a:t>
            </a:r>
            <a:r>
              <a:rPr sz="1200">
                <a:latin typeface="Times"/>
                <a:ea typeface="Times"/>
                <a:cs typeface="Times"/>
                <a:sym typeface="Times"/>
              </a:rPr>
              <a:t> </a:t>
            </a:r>
          </a:p>
        </p:txBody>
      </p:sp>
      <p:sp>
        <p:nvSpPr>
          <p:cNvPr id="82" name="The RIPE Database Requirements Task Force was formed in October 2019 as an outcome of the Big Picture BoF that took place at RIPE 78 in Reykjavik, Iceland.…"/>
          <p:cNvSpPr txBox="1">
            <a:spLocks noGrp="1"/>
          </p:cNvSpPr>
          <p:nvPr>
            <p:ph type="body" idx="1"/>
          </p:nvPr>
        </p:nvSpPr>
        <p:spPr>
          <a:xfrm>
            <a:off x="500064" y="1047602"/>
            <a:ext cx="7039571" cy="3227314"/>
          </a:xfrm>
          <a:prstGeom prst="rect">
            <a:avLst/>
          </a:prstGeom>
        </p:spPr>
        <p:txBody>
          <a:bodyPr/>
          <a:lstStyle/>
          <a:p>
            <a:r>
              <a:rPr dirty="0"/>
              <a:t>The RIPE Database Requirements Task Force was formed in October 2019 as an outcome of the Big Picture </a:t>
            </a:r>
            <a:r>
              <a:rPr dirty="0" err="1"/>
              <a:t>BoF</a:t>
            </a:r>
            <a:r>
              <a:rPr dirty="0"/>
              <a:t> that took place at RIPE 78 in Reykjavik, Iceland</a:t>
            </a:r>
            <a:r>
              <a:rPr lang="en-GB" dirty="0"/>
              <a:t> </a:t>
            </a:r>
            <a:endParaRPr lang="en-US" dirty="0"/>
          </a:p>
          <a:p>
            <a:pPr marL="0" indent="0">
              <a:buNone/>
            </a:pPr>
            <a:endParaRPr dirty="0"/>
          </a:p>
          <a:p>
            <a:r>
              <a:rPr dirty="0"/>
              <a:t>The </a:t>
            </a:r>
            <a:r>
              <a:rPr lang="en-US" dirty="0"/>
              <a:t>t</a:t>
            </a:r>
            <a:r>
              <a:rPr dirty="0"/>
              <a:t>ask </a:t>
            </a:r>
            <a:r>
              <a:rPr lang="en-US" dirty="0"/>
              <a:t>f</a:t>
            </a:r>
            <a:r>
              <a:rPr dirty="0"/>
              <a:t>orce is tasked to produce a RIPE document listing</a:t>
            </a:r>
            <a:r>
              <a:rPr lang="en-US" dirty="0"/>
              <a:t> </a:t>
            </a:r>
            <a:r>
              <a:rPr dirty="0"/>
              <a:t>the requirements for the RIPE Database and their rationales</a:t>
            </a:r>
            <a:r>
              <a:rPr lang="en-GB" dirty="0"/>
              <a:t> </a:t>
            </a:r>
            <a:endParaRPr dirty="0"/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84" name="DBTF | RIPE | 6 May 2020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9850" algn="l">
              <a:spcBef>
                <a:spcPts val="200"/>
              </a:spcBef>
              <a:defRPr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 dirty="0"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dirty="0"/>
              <a:t> | RIPE | </a:t>
            </a:r>
            <a:r>
              <a:rPr lang="en-US" dirty="0"/>
              <a:t>26 October </a:t>
            </a:r>
            <a:r>
              <a:rPr dirty="0"/>
              <a:t>2020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IPE Database Requirements Task For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rPr lang="en-US" dirty="0"/>
              <a:t>Our Work So Far 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82" name="The RIPE Database Requirements Task Force was formed in October 2019 as an outcome of the Big Picture BoF that took place at RIPE 78 in Reykjavik, Iceland.…"/>
          <p:cNvSpPr txBox="1">
            <a:spLocks noGrp="1"/>
          </p:cNvSpPr>
          <p:nvPr>
            <p:ph type="body" idx="1"/>
          </p:nvPr>
        </p:nvSpPr>
        <p:spPr>
          <a:xfrm>
            <a:off x="500064" y="1047602"/>
            <a:ext cx="7039571" cy="322731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 meetings </a:t>
            </a:r>
          </a:p>
          <a:p>
            <a:r>
              <a:rPr lang="en-US" dirty="0"/>
              <a:t>RIPE Database user survey </a:t>
            </a:r>
          </a:p>
          <a:p>
            <a:r>
              <a:rPr lang="en-US" dirty="0"/>
              <a:t>Community feedback (ripe-list, </a:t>
            </a:r>
            <a:r>
              <a:rPr lang="en-US" dirty="0" err="1"/>
              <a:t>BoFs</a:t>
            </a:r>
            <a:r>
              <a:rPr lang="en-US" dirty="0"/>
              <a:t>, DB-WG chairs)</a:t>
            </a:r>
          </a:p>
          <a:p>
            <a:r>
              <a:rPr lang="en-US" dirty="0"/>
              <a:t>Reviewed charter and plan with RIPE Chair </a:t>
            </a:r>
          </a:p>
          <a:p>
            <a:r>
              <a:rPr lang="en-US" dirty="0"/>
              <a:t>Data and information collection (with support from the RIPE NCC)</a:t>
            </a:r>
          </a:p>
          <a:p>
            <a:r>
              <a:rPr lang="en-US" dirty="0"/>
              <a:t>Two drafts documents published, latest: </a:t>
            </a:r>
          </a:p>
          <a:p>
            <a:pPr lvl="1"/>
            <a:r>
              <a:rPr lang="en-GB" dirty="0">
                <a:hlinkClick r:id="rId2"/>
              </a:rPr>
              <a:t>https://www.ripe.net/participate/ripe/tf/rdb-requirements-tf/the-ripe-database-requirements-task-force-draft-document.pdf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84" name="DBTF | RIPE | 6 May 2020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69850" algn="l">
              <a:spcBef>
                <a:spcPts val="200"/>
              </a:spcBef>
              <a:defRPr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 dirty="0"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dirty="0"/>
              <a:t> | RIPE | </a:t>
            </a:r>
            <a:r>
              <a:rPr lang="en-US" dirty="0"/>
              <a:t>26 October </a:t>
            </a:r>
            <a:r>
              <a:rPr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86127509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IPE Database Requirements Task Force"/>
          <p:cNvSpPr txBox="1">
            <a:spLocks noGrp="1"/>
          </p:cNvSpPr>
          <p:nvPr>
            <p:ph type="title"/>
          </p:nvPr>
        </p:nvSpPr>
        <p:spPr>
          <a:xfrm>
            <a:off x="500064" y="153795"/>
            <a:ext cx="6143833" cy="529085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rPr lang="en-US" dirty="0"/>
              <a:t>Document Structure </a:t>
            </a:r>
            <a:endParaRPr sz="1200" dirty="0">
              <a:solidFill>
                <a:srgbClr val="FF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2" name="We’ve talked about:…"/>
          <p:cNvSpPr txBox="1">
            <a:spLocks noGrp="1"/>
          </p:cNvSpPr>
          <p:nvPr>
            <p:ph type="body" idx="1"/>
          </p:nvPr>
        </p:nvSpPr>
        <p:spPr>
          <a:xfrm>
            <a:off x="500064" y="1047602"/>
            <a:ext cx="7039571" cy="32273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What is the RIPE Database?</a:t>
            </a:r>
          </a:p>
          <a:p>
            <a:pPr lvl="0"/>
            <a:r>
              <a:rPr lang="en-US" dirty="0"/>
              <a:t>The difference between the RIPE Database and the RIPE Registry</a:t>
            </a:r>
          </a:p>
          <a:p>
            <a:pPr lvl="0"/>
            <a:r>
              <a:rPr lang="en-US" dirty="0"/>
              <a:t>Why are we reviewing the RIPE Database functionality now?</a:t>
            </a:r>
          </a:p>
          <a:p>
            <a:pPr lvl="0"/>
            <a:r>
              <a:rPr lang="en-US" dirty="0"/>
              <a:t>Requirements</a:t>
            </a:r>
          </a:p>
          <a:p>
            <a:pPr lvl="0"/>
            <a:r>
              <a:rPr lang="en-US" dirty="0"/>
              <a:t>Recommendations</a:t>
            </a:r>
          </a:p>
          <a:p>
            <a:pPr lvl="0"/>
            <a:r>
              <a:rPr lang="en-US" dirty="0"/>
              <a:t>Terminology</a:t>
            </a:r>
          </a:p>
          <a:p>
            <a:pPr lvl="0"/>
            <a:r>
              <a:rPr lang="en-US" dirty="0"/>
              <a:t>Relevant Policies and Documents    </a:t>
            </a:r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lang="en-US" dirty="0"/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lang="en-US" dirty="0"/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lang="en-US" dirty="0"/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lang="en-US" dirty="0"/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dirty="0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94" name="DBTF | RIPE | 6 May 2020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9850" algn="l">
              <a:spcBef>
                <a:spcPts val="200"/>
              </a:spcBef>
              <a:defRPr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 dirty="0"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dirty="0"/>
              <a:t> | RIPE | </a:t>
            </a:r>
            <a:r>
              <a:rPr lang="en-US" dirty="0"/>
              <a:t>26 October </a:t>
            </a:r>
            <a:r>
              <a:rPr dirty="0"/>
              <a:t>2020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IPE Database Requirements Task Force"/>
          <p:cNvSpPr txBox="1">
            <a:spLocks noGrp="1"/>
          </p:cNvSpPr>
          <p:nvPr>
            <p:ph type="title"/>
          </p:nvPr>
        </p:nvSpPr>
        <p:spPr>
          <a:xfrm>
            <a:off x="500064" y="153795"/>
            <a:ext cx="6143833" cy="529085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rPr lang="en-US" dirty="0"/>
              <a:t>Core Requirements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2" name="We’ve talked about:…"/>
          <p:cNvSpPr txBox="1">
            <a:spLocks noGrp="1"/>
          </p:cNvSpPr>
          <p:nvPr>
            <p:ph type="body" idx="1"/>
          </p:nvPr>
        </p:nvSpPr>
        <p:spPr>
          <a:xfrm>
            <a:off x="500064" y="1047602"/>
            <a:ext cx="8326221" cy="3227314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GB" dirty="0"/>
              <a:t>1) Authoritative and accurate registry of Internet number resources </a:t>
            </a:r>
          </a:p>
          <a:p>
            <a:pPr marL="0" lvl="0" indent="0">
              <a:buNone/>
            </a:pPr>
            <a:r>
              <a:rPr lang="en-GB" dirty="0"/>
              <a:t>2) Reverse Domain Name System (</a:t>
            </a:r>
            <a:r>
              <a:rPr lang="en-GB" dirty="0" err="1"/>
              <a:t>rDNS</a:t>
            </a:r>
            <a:r>
              <a:rPr lang="en-GB" dirty="0"/>
              <a:t>)</a:t>
            </a:r>
          </a:p>
          <a:p>
            <a:pPr marL="0" lvl="0" indent="0">
              <a:buNone/>
            </a:pPr>
            <a:r>
              <a:rPr lang="en-GB" dirty="0"/>
              <a:t>3) Publishing routing policies by network operators (RIPE IRR)</a:t>
            </a:r>
          </a:p>
          <a:p>
            <a:pPr marL="0" lvl="0" indent="0">
              <a:buNone/>
            </a:pPr>
            <a:r>
              <a:rPr lang="en-GB" dirty="0"/>
              <a:t>4) Facilitate Internet operations and coordination</a:t>
            </a:r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lang="en-US" dirty="0"/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lang="en-US" dirty="0"/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lang="en-US" dirty="0"/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lang="en-US" dirty="0"/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dirty="0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94" name="DBTF | RIPE | 6 May 2020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69850" algn="l">
              <a:spcBef>
                <a:spcPts val="200"/>
              </a:spcBef>
              <a:defRPr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 dirty="0"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dirty="0"/>
              <a:t> | RIPE | </a:t>
            </a:r>
            <a:r>
              <a:rPr lang="en-US" dirty="0"/>
              <a:t>26 October </a:t>
            </a:r>
            <a:r>
              <a:rPr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72030068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IPE Database Requirements Task Force"/>
          <p:cNvSpPr txBox="1">
            <a:spLocks noGrp="1"/>
          </p:cNvSpPr>
          <p:nvPr>
            <p:ph type="title"/>
          </p:nvPr>
        </p:nvSpPr>
        <p:spPr>
          <a:xfrm>
            <a:off x="500064" y="153795"/>
            <a:ext cx="6143833" cy="529085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rPr lang="en-US" dirty="0"/>
              <a:t>Feedback from the </a:t>
            </a:r>
            <a:r>
              <a:rPr lang="en-US" dirty="0" err="1"/>
              <a:t>BoF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2" name="We’ve talked about:…"/>
          <p:cNvSpPr txBox="1">
            <a:spLocks noGrp="1"/>
          </p:cNvSpPr>
          <p:nvPr>
            <p:ph type="body" idx="1"/>
          </p:nvPr>
        </p:nvSpPr>
        <p:spPr>
          <a:xfrm>
            <a:off x="500064" y="1047602"/>
            <a:ext cx="8512200" cy="32273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/>
              <a:t>Recommendations discussed:</a:t>
            </a:r>
          </a:p>
          <a:p>
            <a:r>
              <a:rPr lang="en-GB" dirty="0"/>
              <a:t>Resource registration requirements </a:t>
            </a:r>
          </a:p>
          <a:p>
            <a:r>
              <a:rPr lang="en-GB" dirty="0"/>
              <a:t>Contact and personal information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Legal address of non-natural persons </a:t>
            </a:r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lang="en-US" dirty="0"/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r>
              <a:rPr lang="en-US" dirty="0"/>
              <a:t>General Feedback:</a:t>
            </a:r>
          </a:p>
          <a:p>
            <a:pPr defTabSz="777240">
              <a:spcBef>
                <a:spcPts val="200"/>
              </a:spcBef>
              <a:buSzTx/>
              <a:defRPr sz="1445"/>
            </a:pPr>
            <a:r>
              <a:rPr lang="en-US" dirty="0"/>
              <a:t>Clarifications needed on some recommendations </a:t>
            </a:r>
          </a:p>
          <a:p>
            <a:pPr defTabSz="777240">
              <a:spcBef>
                <a:spcPts val="200"/>
              </a:spcBef>
              <a:buSzTx/>
              <a:defRPr sz="1445"/>
            </a:pPr>
            <a:r>
              <a:rPr lang="en-US" dirty="0"/>
              <a:t>More participation from the community requested</a:t>
            </a:r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lang="en-US" dirty="0"/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lang="en-US" dirty="0"/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lang="en-US" dirty="0"/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dirty="0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94" name="DBTF | RIPE | 6 May 2020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9850" algn="l">
              <a:spcBef>
                <a:spcPts val="200"/>
              </a:spcBef>
              <a:defRPr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 dirty="0"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dirty="0"/>
              <a:t> | RIPE | </a:t>
            </a:r>
            <a:r>
              <a:rPr lang="en-US" dirty="0"/>
              <a:t>26 October </a:t>
            </a:r>
            <a:r>
              <a:rPr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6179373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IPE Database Requirements Task Force"/>
          <p:cNvSpPr txBox="1">
            <a:spLocks noGrp="1"/>
          </p:cNvSpPr>
          <p:nvPr>
            <p:ph type="title"/>
          </p:nvPr>
        </p:nvSpPr>
        <p:spPr>
          <a:xfrm>
            <a:off x="500064" y="153795"/>
            <a:ext cx="6143833" cy="529085"/>
          </a:xfrm>
          <a:prstGeom prst="rect">
            <a:avLst/>
          </a:prstGeom>
        </p:spPr>
        <p:txBody>
          <a:bodyPr/>
          <a:lstStyle/>
          <a:p>
            <a:pPr>
              <a:defRPr sz="2200"/>
            </a:pPr>
            <a:r>
              <a:rPr lang="en-US" dirty="0"/>
              <a:t>Interesting RIPE Database Developments</a:t>
            </a:r>
            <a:endParaRPr sz="1200" dirty="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2" name="We’ve talked about:…"/>
          <p:cNvSpPr txBox="1">
            <a:spLocks noGrp="1"/>
          </p:cNvSpPr>
          <p:nvPr>
            <p:ph type="body" idx="1"/>
          </p:nvPr>
        </p:nvSpPr>
        <p:spPr>
          <a:xfrm>
            <a:off x="500063" y="1047601"/>
            <a:ext cx="7646410" cy="36075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DBTF 2020 Survey: most common database issues felt by community related to data accuracy and ease-of-use </a:t>
            </a:r>
          </a:p>
          <a:p>
            <a:pPr lvl="1"/>
            <a:r>
              <a:rPr lang="en-GB" dirty="0"/>
              <a:t>Same challenges flagged in RIPE NCC 2019 Survey </a:t>
            </a:r>
          </a:p>
          <a:p>
            <a:r>
              <a:rPr lang="en-GB" dirty="0"/>
              <a:t>Goal of the RIPE NCC to increase accuracy </a:t>
            </a:r>
            <a:r>
              <a:rPr lang="en-IE" dirty="0"/>
              <a:t>of the registry </a:t>
            </a:r>
            <a:r>
              <a:rPr lang="en-GB" dirty="0"/>
              <a:t>by </a:t>
            </a:r>
            <a:r>
              <a:rPr lang="en-IE" dirty="0"/>
              <a:t>proactively monitoring changes:</a:t>
            </a:r>
          </a:p>
          <a:p>
            <a:pPr lvl="1"/>
            <a:r>
              <a:rPr lang="en-GB" dirty="0">
                <a:hlinkClick r:id="rId3"/>
              </a:rPr>
              <a:t>https://ripe81.ripe.net/archives/video/452/</a:t>
            </a:r>
            <a:endParaRPr lang="en-GB" dirty="0"/>
          </a:p>
          <a:p>
            <a:r>
              <a:rPr lang="en-GB" dirty="0"/>
              <a:t>RIPE Database Team working on improving the </a:t>
            </a:r>
            <a:r>
              <a:rPr lang="en-IE" dirty="0"/>
              <a:t>functional design of the user </a:t>
            </a:r>
            <a:r>
              <a:rPr lang="en-IE" dirty="0" err="1"/>
              <a:t>unterface</a:t>
            </a:r>
            <a:r>
              <a:rPr lang="en-IE" dirty="0"/>
              <a:t> of the Database (due in Q1 2021):</a:t>
            </a:r>
          </a:p>
          <a:p>
            <a:pPr lvl="1"/>
            <a:r>
              <a:rPr lang="en-IE" dirty="0">
                <a:hlinkClick r:id="rId4"/>
              </a:rPr>
              <a:t>https://ripe81.ripe.net/archives/video/483/</a:t>
            </a:r>
            <a:endParaRPr lang="en-IE" dirty="0"/>
          </a:p>
          <a:p>
            <a:endParaRPr lang="en-IE" dirty="0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94" name="DBTF | RIPE | 6 May 2020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9850" algn="l">
              <a:spcBef>
                <a:spcPts val="200"/>
              </a:spcBef>
              <a:defRPr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 dirty="0"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dirty="0"/>
              <a:t> | RIPE | </a:t>
            </a:r>
            <a:r>
              <a:rPr lang="en-US" dirty="0"/>
              <a:t>26 October </a:t>
            </a:r>
            <a:r>
              <a:rPr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79123149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IPE Database Requirements Task Force"/>
          <p:cNvSpPr txBox="1">
            <a:spLocks noGrp="1"/>
          </p:cNvSpPr>
          <p:nvPr>
            <p:ph type="title"/>
          </p:nvPr>
        </p:nvSpPr>
        <p:spPr>
          <a:xfrm>
            <a:off x="500064" y="153795"/>
            <a:ext cx="7638096" cy="52908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GB" dirty="0"/>
              <a:t>Next Steps</a:t>
            </a:r>
          </a:p>
        </p:txBody>
      </p:sp>
      <p:sp>
        <p:nvSpPr>
          <p:cNvPr id="92" name="We’ve talked about:…"/>
          <p:cNvSpPr txBox="1">
            <a:spLocks noGrp="1"/>
          </p:cNvSpPr>
          <p:nvPr>
            <p:ph type="body" idx="1"/>
          </p:nvPr>
        </p:nvSpPr>
        <p:spPr>
          <a:xfrm>
            <a:off x="500064" y="1047602"/>
            <a:ext cx="7039571" cy="322731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GB" dirty="0"/>
              <a:t>Continue to develop the document </a:t>
            </a:r>
          </a:p>
          <a:p>
            <a:r>
              <a:rPr lang="en-GB" dirty="0"/>
              <a:t>Review and integrate feedback from the community </a:t>
            </a:r>
          </a:p>
          <a:p>
            <a:pPr lvl="0"/>
            <a:r>
              <a:rPr lang="en-GB" dirty="0"/>
              <a:t>Engage with RIPE NCC’s Registry Services department</a:t>
            </a:r>
          </a:p>
          <a:p>
            <a:pPr lvl="0"/>
            <a:r>
              <a:rPr lang="en-GB" dirty="0"/>
              <a:t>Possible third </a:t>
            </a:r>
            <a:r>
              <a:rPr lang="en-GB" dirty="0" err="1"/>
              <a:t>BoF</a:t>
            </a:r>
            <a:r>
              <a:rPr lang="en-GB" dirty="0"/>
              <a:t> </a:t>
            </a:r>
          </a:p>
          <a:p>
            <a:pPr lvl="0"/>
            <a:r>
              <a:rPr lang="en-GB" dirty="0"/>
              <a:t>If no consensus is reached, list open issues </a:t>
            </a:r>
          </a:p>
          <a:p>
            <a:pPr lvl="0"/>
            <a:r>
              <a:rPr lang="en-GB" dirty="0"/>
              <a:t>Publish final document before RIPE 82 </a:t>
            </a:r>
          </a:p>
          <a:p>
            <a:pPr lvl="0"/>
            <a:endParaRPr lang="en-GB" dirty="0"/>
          </a:p>
          <a:p>
            <a:r>
              <a:rPr lang="en-GB" dirty="0"/>
              <a:t>Stay updated by following the DBTF mailing list archives: </a:t>
            </a:r>
          </a:p>
          <a:p>
            <a:pPr lvl="1"/>
            <a:r>
              <a:rPr lang="en-GB" dirty="0">
                <a:hlinkClick r:id="rId3"/>
              </a:rPr>
              <a:t>https://www.ripe.net/ripe/mail/archives/ripe-db-requirements-tf/</a:t>
            </a:r>
            <a:endParaRPr lang="en-GB" dirty="0"/>
          </a:p>
          <a:p>
            <a:pPr lvl="0"/>
            <a:endParaRPr lang="en-GB" dirty="0"/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lang="en-US" dirty="0"/>
          </a:p>
          <a:p>
            <a:pPr marL="0" indent="0" defTabSz="777240">
              <a:spcBef>
                <a:spcPts val="200"/>
              </a:spcBef>
              <a:buSzTx/>
              <a:buNone/>
              <a:defRPr sz="1445"/>
            </a:pPr>
            <a:endParaRPr dirty="0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66392" y="4816628"/>
            <a:ext cx="160631" cy="21549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94" name="DBTF | RIPE | 6 May 2020"/>
          <p:cNvSpPr txBox="1"/>
          <p:nvPr/>
        </p:nvSpPr>
        <p:spPr>
          <a:xfrm>
            <a:off x="422922" y="4824604"/>
            <a:ext cx="6429376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69850" algn="l">
              <a:spcBef>
                <a:spcPts val="200"/>
              </a:spcBef>
              <a:defRPr sz="9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pPr>
            <a:r>
              <a:rPr dirty="0">
                <a:latin typeface="Open Sans Semibold"/>
                <a:ea typeface="Open Sans Semibold"/>
                <a:cs typeface="Open Sans Semibold"/>
                <a:sym typeface="Open Sans Semibold"/>
              </a:rPr>
              <a:t>DBTF</a:t>
            </a:r>
            <a:r>
              <a:rPr dirty="0"/>
              <a:t> | RIPE | </a:t>
            </a:r>
            <a:r>
              <a:rPr lang="en-US" dirty="0"/>
              <a:t>26 October </a:t>
            </a:r>
            <a:r>
              <a:rPr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58017494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4D55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Light"/>
        <a:ea typeface="Helvetica Neue Light"/>
        <a:cs typeface="Helvetica Neue Light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4D55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4D55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Light"/>
        <a:ea typeface="Helvetica Neue Light"/>
        <a:cs typeface="Helvetica Neue Light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4D55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4D55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619</Words>
  <Application>Microsoft Office PowerPoint</Application>
  <PresentationFormat>On-screen Show (16:9)</PresentationFormat>
  <Paragraphs>108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Helvetica</vt:lpstr>
      <vt:lpstr>Helvetica Neue</vt:lpstr>
      <vt:lpstr>Helvetica Neue Light</vt:lpstr>
      <vt:lpstr>Lucida Grande</vt:lpstr>
      <vt:lpstr>Open Sans</vt:lpstr>
      <vt:lpstr>Open Sans Semibold</vt:lpstr>
      <vt:lpstr>Times</vt:lpstr>
      <vt:lpstr>White</vt:lpstr>
      <vt:lpstr>RIPE Database Requirements Task Force </vt:lpstr>
      <vt:lpstr>Task Force Members </vt:lpstr>
      <vt:lpstr>RIPE Database Requirements Task Force </vt:lpstr>
      <vt:lpstr>Our Work So Far </vt:lpstr>
      <vt:lpstr>Document Structure </vt:lpstr>
      <vt:lpstr>Core Requirements</vt:lpstr>
      <vt:lpstr>Feedback from the BoF</vt:lpstr>
      <vt:lpstr>Interesting RIPE Database Developments</vt:lpstr>
      <vt:lpstr>Next Steps</vt:lpstr>
      <vt:lpstr>We Need Your Feedback!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RIPE Database Requirements Task Force</dc:title>
  <dc:creator>Kennedy, James</dc:creator>
  <cp:lastModifiedBy>Kennedy, James</cp:lastModifiedBy>
  <cp:revision>65</cp:revision>
  <dcterms:modified xsi:type="dcterms:W3CDTF">2020-10-29T16:04:52Z</dcterms:modified>
</cp:coreProperties>
</file>